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72" r:id="rId4"/>
    <p:sldMasterId id="2147484374" r:id="rId5"/>
  </p:sldMasterIdLst>
  <p:notesMasterIdLst>
    <p:notesMasterId r:id="rId83"/>
  </p:notesMasterIdLst>
  <p:handoutMasterIdLst>
    <p:handoutMasterId r:id="rId84"/>
  </p:handoutMasterIdLst>
  <p:sldIdLst>
    <p:sldId id="473" r:id="rId6"/>
    <p:sldId id="474" r:id="rId7"/>
    <p:sldId id="475" r:id="rId8"/>
    <p:sldId id="477" r:id="rId9"/>
    <p:sldId id="478" r:id="rId10"/>
    <p:sldId id="481" r:id="rId11"/>
    <p:sldId id="369" r:id="rId12"/>
    <p:sldId id="360" r:id="rId13"/>
    <p:sldId id="371" r:id="rId14"/>
    <p:sldId id="289" r:id="rId15"/>
    <p:sldId id="290" r:id="rId16"/>
    <p:sldId id="291" r:id="rId17"/>
    <p:sldId id="370" r:id="rId18"/>
    <p:sldId id="459" r:id="rId19"/>
    <p:sldId id="361" r:id="rId20"/>
    <p:sldId id="460" r:id="rId21"/>
    <p:sldId id="384" r:id="rId22"/>
    <p:sldId id="385" r:id="rId23"/>
    <p:sldId id="386" r:id="rId24"/>
    <p:sldId id="387" r:id="rId25"/>
    <p:sldId id="388" r:id="rId26"/>
    <p:sldId id="389" r:id="rId27"/>
    <p:sldId id="390" r:id="rId28"/>
    <p:sldId id="391" r:id="rId29"/>
    <p:sldId id="392" r:id="rId30"/>
    <p:sldId id="393" r:id="rId31"/>
    <p:sldId id="394" r:id="rId32"/>
    <p:sldId id="445" r:id="rId33"/>
    <p:sldId id="446" r:id="rId34"/>
    <p:sldId id="447" r:id="rId35"/>
    <p:sldId id="397" r:id="rId36"/>
    <p:sldId id="398" r:id="rId37"/>
    <p:sldId id="399" r:id="rId38"/>
    <p:sldId id="400" r:id="rId39"/>
    <p:sldId id="401" r:id="rId40"/>
    <p:sldId id="421" r:id="rId41"/>
    <p:sldId id="437" r:id="rId42"/>
    <p:sldId id="441" r:id="rId43"/>
    <p:sldId id="442" r:id="rId44"/>
    <p:sldId id="443" r:id="rId45"/>
    <p:sldId id="444" r:id="rId46"/>
    <p:sldId id="432" r:id="rId47"/>
    <p:sldId id="433" r:id="rId48"/>
    <p:sldId id="434" r:id="rId49"/>
    <p:sldId id="435" r:id="rId50"/>
    <p:sldId id="436" r:id="rId51"/>
    <p:sldId id="455" r:id="rId52"/>
    <p:sldId id="456" r:id="rId53"/>
    <p:sldId id="457" r:id="rId54"/>
    <p:sldId id="458" r:id="rId55"/>
    <p:sldId id="462" r:id="rId56"/>
    <p:sldId id="461" r:id="rId57"/>
    <p:sldId id="463" r:id="rId58"/>
    <p:sldId id="464" r:id="rId59"/>
    <p:sldId id="465" r:id="rId60"/>
    <p:sldId id="466" r:id="rId61"/>
    <p:sldId id="402" r:id="rId62"/>
    <p:sldId id="403" r:id="rId63"/>
    <p:sldId id="404" r:id="rId64"/>
    <p:sldId id="422" r:id="rId65"/>
    <p:sldId id="405" r:id="rId66"/>
    <p:sldId id="431" r:id="rId67"/>
    <p:sldId id="406" r:id="rId68"/>
    <p:sldId id="407" r:id="rId69"/>
    <p:sldId id="408" r:id="rId70"/>
    <p:sldId id="414" r:id="rId71"/>
    <p:sldId id="448" r:id="rId72"/>
    <p:sldId id="449" r:id="rId73"/>
    <p:sldId id="450" r:id="rId74"/>
    <p:sldId id="451" r:id="rId75"/>
    <p:sldId id="452" r:id="rId76"/>
    <p:sldId id="453" r:id="rId77"/>
    <p:sldId id="454" r:id="rId78"/>
    <p:sldId id="480" r:id="rId79"/>
    <p:sldId id="479" r:id="rId80"/>
    <p:sldId id="476" r:id="rId81"/>
    <p:sldId id="467" r:id="rId82"/>
  </p:sldIdLst>
  <p:sldSz cx="12436475" cy="6994525"/>
  <p:notesSz cx="7315200" cy="9601200"/>
  <p:defaultTextStyle>
    <a:defPPr>
      <a:defRPr lang="en-US"/>
    </a:defPPr>
    <a:lvl1pPr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5pPr>
    <a:lvl6pPr marL="2286000" algn="l" defTabSz="457200" rtl="0" eaLnBrk="1" latinLnBrk="0" hangingPunct="1">
      <a:defRPr sz="2400" kern="1200">
        <a:solidFill>
          <a:schemeClr val="tx1"/>
        </a:solidFill>
        <a:latin typeface="Segoe UI" charset="0"/>
        <a:ea typeface="ＭＳ Ｐゴシック" charset="0"/>
        <a:cs typeface="MS PGothic" charset="0"/>
      </a:defRPr>
    </a:lvl6pPr>
    <a:lvl7pPr marL="2743200" algn="l" defTabSz="457200" rtl="0" eaLnBrk="1" latinLnBrk="0" hangingPunct="1">
      <a:defRPr sz="2400" kern="1200">
        <a:solidFill>
          <a:schemeClr val="tx1"/>
        </a:solidFill>
        <a:latin typeface="Segoe UI" charset="0"/>
        <a:ea typeface="ＭＳ Ｐゴシック" charset="0"/>
        <a:cs typeface="MS PGothic" charset="0"/>
      </a:defRPr>
    </a:lvl7pPr>
    <a:lvl8pPr marL="3200400" algn="l" defTabSz="457200" rtl="0" eaLnBrk="1" latinLnBrk="0" hangingPunct="1">
      <a:defRPr sz="2400" kern="1200">
        <a:solidFill>
          <a:schemeClr val="tx1"/>
        </a:solidFill>
        <a:latin typeface="Segoe UI" charset="0"/>
        <a:ea typeface="ＭＳ Ｐゴシック" charset="0"/>
        <a:cs typeface="MS PGothic" charset="0"/>
      </a:defRPr>
    </a:lvl8pPr>
    <a:lvl9pPr marL="3657600" algn="l" defTabSz="457200" rtl="0" eaLnBrk="1" latinLnBrk="0" hangingPunct="1">
      <a:defRPr sz="2400" kern="1200">
        <a:solidFill>
          <a:schemeClr val="tx1"/>
        </a:solidFill>
        <a:latin typeface="Segoe UI" charset="0"/>
        <a:ea typeface="ＭＳ Ｐゴシック" charset="0"/>
        <a:cs typeface="MS PGothic" charset="0"/>
      </a:defRPr>
    </a:lvl9pPr>
  </p:defaultTextStyle>
  <p:extLst>
    <p:ext uri="{EFAFB233-063F-42B5-8137-9DF3F51BA10A}">
      <p15:sldGuideLst xmlns:p15="http://schemas.microsoft.com/office/powerpoint/2012/main">
        <p15:guide id="2" pos="3917">
          <p15:clr>
            <a:srgbClr val="A4A3A4"/>
          </p15:clr>
        </p15:guide>
        <p15:guide id="3" orient="horz" pos="2244" userDrawn="1">
          <p15:clr>
            <a:srgbClr val="A4A3A4"/>
          </p15:clr>
        </p15:guide>
        <p15:guide id="4" orient="horz" pos="859" userDrawn="1">
          <p15:clr>
            <a:srgbClr val="A4A3A4"/>
          </p15:clr>
        </p15:guide>
        <p15:guide id="5" orient="horz" pos="3475" userDrawn="1">
          <p15:clr>
            <a:srgbClr val="A4A3A4"/>
          </p15:clr>
        </p15:guide>
        <p15:guide id="6" orient="horz" pos="1623">
          <p15:clr>
            <a:srgbClr val="A4A3A4"/>
          </p15:clr>
        </p15:guide>
        <p15:guide id="7" pos="413" userDrawn="1">
          <p15:clr>
            <a:srgbClr val="A4A3A4"/>
          </p15:clr>
        </p15:guide>
        <p15:guide id="8" orient="horz" pos="1339" userDrawn="1">
          <p15:clr>
            <a:srgbClr val="A4A3A4"/>
          </p15:clr>
        </p15:guide>
        <p15:guide id="9" orient="horz" pos="2899">
          <p15:clr>
            <a:srgbClr val="A4A3A4"/>
          </p15:clr>
        </p15:guide>
        <p15:guide id="10" orient="horz" pos="3643" userDrawn="1">
          <p15:clr>
            <a:srgbClr val="A4A3A4"/>
          </p15:clr>
        </p15:guide>
        <p15:guide id="11" pos="7662">
          <p15:clr>
            <a:srgbClr val="A4A3A4"/>
          </p15:clr>
        </p15:guide>
        <p15:guide id="12" pos="269" userDrawn="1">
          <p15:clr>
            <a:srgbClr val="A4A3A4"/>
          </p15:clr>
        </p15:guide>
        <p15:guide id="13" orient="horz" pos="1051" userDrawn="1">
          <p15:clr>
            <a:srgbClr val="A4A3A4"/>
          </p15:clr>
        </p15:guide>
        <p15:guide id="14" orient="horz" pos="1267" userDrawn="1">
          <p15:clr>
            <a:srgbClr val="A4A3A4"/>
          </p15:clr>
        </p15:guide>
        <p15:guide id="15" pos="5333" userDrawn="1">
          <p15:clr>
            <a:srgbClr val="A4A3A4"/>
          </p15:clr>
        </p15:guide>
        <p15:guide id="16" pos="3789" userDrawn="1">
          <p15:clr>
            <a:srgbClr val="A4A3A4"/>
          </p15:clr>
        </p15:guide>
        <p15:guide id="17" pos="57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6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a:srgbClr val="3D3D3D"/>
    <a:srgbClr val="242424"/>
    <a:srgbClr val="1C1C1C"/>
    <a:srgbClr val="1E1E1E"/>
    <a:srgbClr val="22252C"/>
    <a:srgbClr val="00BCF2"/>
    <a:srgbClr val="00205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2419" autoAdjust="0"/>
  </p:normalViewPr>
  <p:slideViewPr>
    <p:cSldViewPr showGuides="1">
      <p:cViewPr varScale="1">
        <p:scale>
          <a:sx n="112" d="100"/>
          <a:sy n="112" d="100"/>
        </p:scale>
        <p:origin x="52" y="252"/>
      </p:cViewPr>
      <p:guideLst>
        <p:guide pos="3917"/>
        <p:guide orient="horz" pos="2244"/>
        <p:guide orient="horz" pos="859"/>
        <p:guide orient="horz" pos="3475"/>
        <p:guide orient="horz" pos="1623"/>
        <p:guide pos="413"/>
        <p:guide orient="horz" pos="1339"/>
        <p:guide orient="horz" pos="2899"/>
        <p:guide orient="horz" pos="3643"/>
        <p:guide pos="7662"/>
        <p:guide pos="269"/>
        <p:guide orient="horz" pos="1051"/>
        <p:guide orient="horz" pos="1267"/>
        <p:guide pos="5333"/>
        <p:guide pos="3789"/>
        <p:guide pos="5700"/>
      </p:guideLst>
    </p:cSldViewPr>
  </p:slideViewPr>
  <p:notesTextViewPr>
    <p:cViewPr>
      <p:scale>
        <a:sx n="100" d="100"/>
        <a:sy n="100" d="100"/>
      </p:scale>
      <p:origin x="0" y="0"/>
    </p:cViewPr>
  </p:notesTextViewPr>
  <p:sorterViewPr>
    <p:cViewPr>
      <p:scale>
        <a:sx n="70" d="100"/>
        <a:sy n="70" d="100"/>
      </p:scale>
      <p:origin x="0" y="0"/>
    </p:cViewPr>
  </p:sorterViewPr>
  <p:notesViewPr>
    <p:cSldViewPr showGuides="1">
      <p:cViewPr varScale="1">
        <p:scale>
          <a:sx n="81" d="100"/>
          <a:sy n="81" d="100"/>
        </p:scale>
        <p:origin x="2022" y="1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583" cy="482027"/>
          </a:xfrm>
          <a:prstGeom prst="rect">
            <a:avLst/>
          </a:prstGeom>
        </p:spPr>
        <p:txBody>
          <a:bodyPr vert="horz" lIns="94851" tIns="47425" rIns="94851" bIns="47425" rtlCol="0"/>
          <a:lstStyle>
            <a:lvl1pPr algn="l" defTabSz="967477" fontAlgn="auto">
              <a:spcBef>
                <a:spcPts val="0"/>
              </a:spcBef>
              <a:spcAft>
                <a:spcPts val="0"/>
              </a:spcAft>
              <a:defRPr sz="1200">
                <a:latin typeface="+mn-lt"/>
                <a:ea typeface="+mn-ea"/>
                <a:cs typeface="+mn-cs"/>
              </a:defRPr>
            </a:lvl1pPr>
          </a:lstStyle>
          <a:p>
            <a:pPr>
              <a:defRPr/>
            </a:pPr>
            <a:r>
              <a:rPr lang="en-US"/>
              <a:t>#techsummit</a:t>
            </a:r>
          </a:p>
        </p:txBody>
      </p:sp>
      <p:sp>
        <p:nvSpPr>
          <p:cNvPr id="3" name="Date Placeholder 2"/>
          <p:cNvSpPr>
            <a:spLocks noGrp="1"/>
          </p:cNvSpPr>
          <p:nvPr>
            <p:ph type="dt" sz="quarter" idx="1"/>
          </p:nvPr>
        </p:nvSpPr>
        <p:spPr>
          <a:xfrm>
            <a:off x="4142962" y="1"/>
            <a:ext cx="3170583" cy="482027"/>
          </a:xfrm>
          <a:prstGeom prst="rect">
            <a:avLst/>
          </a:prstGeom>
        </p:spPr>
        <p:txBody>
          <a:bodyPr vert="horz" wrap="square" lIns="94851" tIns="47425" rIns="94851" bIns="47425" numCol="1" anchor="t" anchorCtr="0" compatLnSpc="1">
            <a:prstTxWarp prst="textNoShape">
              <a:avLst/>
            </a:prstTxWarp>
          </a:bodyPr>
          <a:lstStyle>
            <a:lvl1pPr algn="r">
              <a:defRPr sz="1200">
                <a:latin typeface="Calibri" charset="0"/>
              </a:defRPr>
            </a:lvl1pPr>
          </a:lstStyle>
          <a:p>
            <a:fld id="{38BC44EA-40D6-8546-9D13-771ED99F1B29}" type="datetimeFigureOut">
              <a:rPr lang="en-US"/>
              <a:pPr/>
              <a:t>10/6/2016</a:t>
            </a:fld>
            <a:endParaRPr lang="en-US"/>
          </a:p>
        </p:txBody>
      </p:sp>
      <p:sp>
        <p:nvSpPr>
          <p:cNvPr id="4" name="Footer Placeholder 3"/>
          <p:cNvSpPr>
            <a:spLocks noGrp="1"/>
          </p:cNvSpPr>
          <p:nvPr>
            <p:ph type="ftr" sz="quarter" idx="2"/>
          </p:nvPr>
        </p:nvSpPr>
        <p:spPr>
          <a:xfrm>
            <a:off x="0" y="9119173"/>
            <a:ext cx="3170583" cy="482027"/>
          </a:xfrm>
          <a:prstGeom prst="rect">
            <a:avLst/>
          </a:prstGeom>
        </p:spPr>
        <p:txBody>
          <a:bodyPr vert="horz" lIns="94851" tIns="47425" rIns="94851" bIns="47425" rtlCol="0" anchor="b"/>
          <a:lstStyle>
            <a:lvl1pPr algn="l" defTabSz="967477" fontAlgn="auto">
              <a:spcBef>
                <a:spcPts val="0"/>
              </a:spcBef>
              <a:spcAft>
                <a:spcPts val="0"/>
              </a:spcAft>
              <a:defRPr sz="1200">
                <a:latin typeface="+mn-lt"/>
                <a:ea typeface="+mn-ea"/>
                <a:cs typeface="+mn-cs"/>
              </a:defRPr>
            </a:lvl1pPr>
          </a:lstStyle>
          <a:p>
            <a:pPr>
              <a:defRPr/>
            </a:pPr>
            <a:r>
              <a:rPr lang="en-US"/>
              <a:t>#plainconcepts</a:t>
            </a:r>
          </a:p>
        </p:txBody>
      </p:sp>
      <p:sp>
        <p:nvSpPr>
          <p:cNvPr id="5" name="Slide Number Placeholder 4"/>
          <p:cNvSpPr>
            <a:spLocks noGrp="1"/>
          </p:cNvSpPr>
          <p:nvPr>
            <p:ph type="sldNum" sz="quarter" idx="3"/>
          </p:nvPr>
        </p:nvSpPr>
        <p:spPr>
          <a:xfrm>
            <a:off x="4142962" y="9119173"/>
            <a:ext cx="3170583" cy="482027"/>
          </a:xfrm>
          <a:prstGeom prst="rect">
            <a:avLst/>
          </a:prstGeom>
        </p:spPr>
        <p:txBody>
          <a:bodyPr vert="horz" wrap="square" lIns="94851" tIns="47425" rIns="94851" bIns="47425" numCol="1" anchor="b" anchorCtr="0" compatLnSpc="1">
            <a:prstTxWarp prst="textNoShape">
              <a:avLst/>
            </a:prstTxWarp>
          </a:bodyPr>
          <a:lstStyle>
            <a:lvl1pPr algn="r">
              <a:defRPr sz="1200">
                <a:latin typeface="Calibri" charset="0"/>
              </a:defRPr>
            </a:lvl1pPr>
          </a:lstStyle>
          <a:p>
            <a:fld id="{FAF05878-8A5B-9042-B2EF-3B90660A52CB}" type="slidenum">
              <a:rPr lang="en-US"/>
              <a:pPr/>
              <a:t>‹#›</a:t>
            </a:fld>
            <a:endParaRPr lang="en-US"/>
          </a:p>
        </p:txBody>
      </p:sp>
    </p:spTree>
    <p:extLst>
      <p:ext uri="{BB962C8B-B14F-4D97-AF65-F5344CB8AC3E}">
        <p14:creationId xmlns:p14="http://schemas.microsoft.com/office/powerpoint/2010/main" val="1476048955"/>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583" cy="482027"/>
          </a:xfrm>
          <a:prstGeom prst="rect">
            <a:avLst/>
          </a:prstGeom>
        </p:spPr>
        <p:txBody>
          <a:bodyPr vert="horz" lIns="96653" tIns="48327" rIns="96653" bIns="48327" rtlCol="0"/>
          <a:lstStyle>
            <a:lvl1pPr algn="l" defTabSz="967477" fontAlgn="auto">
              <a:spcBef>
                <a:spcPts val="0"/>
              </a:spcBef>
              <a:spcAft>
                <a:spcPts val="0"/>
              </a:spcAft>
              <a:defRPr sz="1200">
                <a:latin typeface="+mn-lt"/>
                <a:ea typeface="+mn-ea"/>
                <a:cs typeface="+mn-cs"/>
              </a:defRPr>
            </a:lvl1pPr>
          </a:lstStyle>
          <a:p>
            <a:pPr>
              <a:defRPr/>
            </a:pPr>
            <a:r>
              <a:rPr lang="en-US"/>
              <a:t>#techsummit</a:t>
            </a:r>
          </a:p>
        </p:txBody>
      </p:sp>
      <p:sp>
        <p:nvSpPr>
          <p:cNvPr id="3" name="Date Placeholder 2"/>
          <p:cNvSpPr>
            <a:spLocks noGrp="1"/>
          </p:cNvSpPr>
          <p:nvPr>
            <p:ph type="dt" idx="1"/>
          </p:nvPr>
        </p:nvSpPr>
        <p:spPr>
          <a:xfrm>
            <a:off x="4142962" y="1"/>
            <a:ext cx="3170583" cy="482027"/>
          </a:xfrm>
          <a:prstGeom prst="rect">
            <a:avLst/>
          </a:prstGeom>
        </p:spPr>
        <p:txBody>
          <a:bodyPr vert="horz" wrap="square" lIns="96653" tIns="48327" rIns="96653" bIns="48327" numCol="1" anchor="t" anchorCtr="0" compatLnSpc="1">
            <a:prstTxWarp prst="textNoShape">
              <a:avLst/>
            </a:prstTxWarp>
          </a:bodyPr>
          <a:lstStyle>
            <a:lvl1pPr algn="r">
              <a:defRPr sz="1200">
                <a:latin typeface="Calibri" charset="0"/>
              </a:defRPr>
            </a:lvl1pPr>
          </a:lstStyle>
          <a:p>
            <a:fld id="{51CCB466-EC54-4448-B65A-2FDC807D2E3D}" type="datetimeFigureOut">
              <a:rPr lang="en-US"/>
              <a:pPr/>
              <a:t>10/6/2016</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pPr lvl="0"/>
            <a:endParaRPr lang="en-US" noProof="0"/>
          </a:p>
        </p:txBody>
      </p:sp>
      <p:sp>
        <p:nvSpPr>
          <p:cNvPr id="5" name="Notes Placeholder 4"/>
          <p:cNvSpPr>
            <a:spLocks noGrp="1"/>
          </p:cNvSpPr>
          <p:nvPr>
            <p:ph type="body" sz="quarter" idx="3"/>
          </p:nvPr>
        </p:nvSpPr>
        <p:spPr>
          <a:xfrm>
            <a:off x="732183" y="4620250"/>
            <a:ext cx="5850835" cy="3780800"/>
          </a:xfrm>
          <a:prstGeom prst="rect">
            <a:avLst/>
          </a:prstGeom>
        </p:spPr>
        <p:txBody>
          <a:bodyPr vert="horz" lIns="96653" tIns="48327" rIns="96653" bIns="48327"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173"/>
            <a:ext cx="3170583" cy="482027"/>
          </a:xfrm>
          <a:prstGeom prst="rect">
            <a:avLst/>
          </a:prstGeom>
        </p:spPr>
        <p:txBody>
          <a:bodyPr vert="horz" lIns="96653" tIns="48327" rIns="96653" bIns="48327" rtlCol="0" anchor="b"/>
          <a:lstStyle>
            <a:lvl1pPr algn="l" defTabSz="967477" fontAlgn="auto">
              <a:spcBef>
                <a:spcPts val="0"/>
              </a:spcBef>
              <a:spcAft>
                <a:spcPts val="0"/>
              </a:spcAft>
              <a:defRPr sz="1200">
                <a:latin typeface="+mn-lt"/>
                <a:ea typeface="+mn-ea"/>
                <a:cs typeface="+mn-cs"/>
              </a:defRPr>
            </a:lvl1pPr>
          </a:lstStyle>
          <a:p>
            <a:pPr>
              <a:defRPr/>
            </a:pPr>
            <a:r>
              <a:rPr lang="en-US"/>
              <a:t>#plainconcepts</a:t>
            </a:r>
          </a:p>
        </p:txBody>
      </p:sp>
      <p:sp>
        <p:nvSpPr>
          <p:cNvPr id="7" name="Slide Number Placeholder 6"/>
          <p:cNvSpPr>
            <a:spLocks noGrp="1"/>
          </p:cNvSpPr>
          <p:nvPr>
            <p:ph type="sldNum" sz="quarter" idx="5"/>
          </p:nvPr>
        </p:nvSpPr>
        <p:spPr>
          <a:xfrm>
            <a:off x="4142962" y="9119173"/>
            <a:ext cx="3170583" cy="482027"/>
          </a:xfrm>
          <a:prstGeom prst="rect">
            <a:avLst/>
          </a:prstGeom>
        </p:spPr>
        <p:txBody>
          <a:bodyPr vert="horz" wrap="square" lIns="96653" tIns="48327" rIns="96653" bIns="48327" numCol="1" anchor="b" anchorCtr="0" compatLnSpc="1">
            <a:prstTxWarp prst="textNoShape">
              <a:avLst/>
            </a:prstTxWarp>
          </a:bodyPr>
          <a:lstStyle>
            <a:lvl1pPr algn="r">
              <a:defRPr sz="1200">
                <a:latin typeface="Calibri" charset="0"/>
              </a:defRPr>
            </a:lvl1pPr>
          </a:lstStyle>
          <a:p>
            <a:fld id="{887BCD0E-FB0F-E648-8716-8564F68CB8B2}" type="slidenum">
              <a:rPr lang="en-US"/>
              <a:pPr/>
              <a:t>‹#›</a:t>
            </a:fld>
            <a:endParaRPr lang="en-US"/>
          </a:p>
        </p:txBody>
      </p:sp>
    </p:spTree>
    <p:extLst>
      <p:ext uri="{BB962C8B-B14F-4D97-AF65-F5344CB8AC3E}">
        <p14:creationId xmlns:p14="http://schemas.microsoft.com/office/powerpoint/2010/main" val="2337490054"/>
      </p:ext>
    </p:extLst>
  </p:cSld>
  <p:clrMap bg1="lt1" tx1="dk1" bg2="lt2" tx2="dk2" accent1="accent1" accent2="accent2" accent3="accent3" accent4="accent4" accent5="accent5" accent6="accent6" hlink="hlink" folHlink="folHlink"/>
  <p:hf sldNum="0" dt="0"/>
  <p:notesStyle>
    <a:lvl1pPr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6513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3186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9858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6531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2:08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4278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376498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974245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#techsummit</a:t>
            </a:r>
          </a:p>
        </p:txBody>
      </p:sp>
      <p:sp>
        <p:nvSpPr>
          <p:cNvPr id="5" name="Footer Placeholder 4"/>
          <p:cNvSpPr>
            <a:spLocks noGrp="1"/>
          </p:cNvSpPr>
          <p:nvPr>
            <p:ph type="ftr" sz="quarter" idx="4"/>
          </p:nvPr>
        </p:nvSpPr>
        <p:spPr>
          <a:xfrm>
            <a:off x="0" y="9119475"/>
            <a:ext cx="3169920" cy="481726"/>
          </a:xfrm>
        </p:spPr>
        <p:txBody>
          <a:bodyPr/>
          <a:lstStyle/>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#plainconcepts</a:t>
            </a:r>
          </a:p>
        </p:txBody>
      </p:sp>
      <p:sp>
        <p:nvSpPr>
          <p:cNvPr id="87045"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9D0FE01C-54D9-B544-91E0-6CA42C0DF16C}" type="datetime1">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10/6/2016</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56944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r>
              <a:rPr lang="en-US">
                <a:solidFill>
                  <a:srgbClr val="000000"/>
                </a:solidFill>
                <a:latin typeface="Calibri" charset="0"/>
              </a:rPr>
              <a:t>#techsummit</a:t>
            </a:r>
          </a:p>
        </p:txBody>
      </p:sp>
      <p:sp>
        <p:nvSpPr>
          <p:cNvPr id="5" name="Footer Placeholder 4"/>
          <p:cNvSpPr>
            <a:spLocks noGrp="1"/>
          </p:cNvSpPr>
          <p:nvPr>
            <p:ph type="ftr" sz="quarter" idx="4"/>
          </p:nvPr>
        </p:nvSpPr>
        <p:spPr>
          <a:xfrm>
            <a:off x="0" y="9119475"/>
            <a:ext cx="3169920" cy="481726"/>
          </a:xfrm>
        </p:spPr>
        <p:txBody>
          <a:bodyPr/>
          <a:lstStyle/>
          <a:p>
            <a:pPr defTabSz="98929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#plainconcepts</a:t>
            </a:r>
          </a:p>
        </p:txBody>
      </p:sp>
      <p:sp>
        <p:nvSpPr>
          <p:cNvPr id="87045"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fld id="{9D0FE01C-54D9-B544-91E0-6CA42C0DF16C}" type="datetime1">
              <a:rPr lang="en-US">
                <a:solidFill>
                  <a:srgbClr val="000000"/>
                </a:solidFill>
                <a:latin typeface="Calibri" charset="0"/>
              </a:rPr>
              <a:pPr defTabSz="971374" fontAlgn="base">
                <a:spcBef>
                  <a:spcPct val="0"/>
                </a:spcBef>
                <a:spcAft>
                  <a:spcPct val="0"/>
                </a:spcAft>
              </a:pPr>
              <a:t>10/6/2016</a:t>
            </a:fld>
            <a:endParaRPr lang="en-US">
              <a:solidFill>
                <a:srgbClr val="000000"/>
              </a:solidFill>
              <a:latin typeface="Calibri" charset="0"/>
            </a:endParaRPr>
          </a:p>
        </p:txBody>
      </p:sp>
    </p:spTree>
    <p:extLst>
      <p:ext uri="{BB962C8B-B14F-4D97-AF65-F5344CB8AC3E}">
        <p14:creationId xmlns:p14="http://schemas.microsoft.com/office/powerpoint/2010/main" val="3107300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#techsummit</a:t>
            </a:r>
          </a:p>
        </p:txBody>
      </p:sp>
      <p:sp>
        <p:nvSpPr>
          <p:cNvPr id="5" name="Footer Placeholder 4"/>
          <p:cNvSpPr>
            <a:spLocks noGrp="1"/>
          </p:cNvSpPr>
          <p:nvPr>
            <p:ph type="ftr" sz="quarter" idx="4"/>
          </p:nvPr>
        </p:nvSpPr>
        <p:spPr>
          <a:xfrm>
            <a:off x="0" y="9119475"/>
            <a:ext cx="3169920" cy="481726"/>
          </a:xfrm>
        </p:spPr>
        <p:txBody>
          <a:bodyPr/>
          <a:lstStyle/>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#plainconcepts</a:t>
            </a:r>
          </a:p>
        </p:txBody>
      </p:sp>
      <p:sp>
        <p:nvSpPr>
          <p:cNvPr id="87045"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9D0FE01C-54D9-B544-91E0-6CA42C0DF16C}" type="datetime1">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10/6/2016</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Tree>
    <p:extLst>
      <p:ext uri="{BB962C8B-B14F-4D97-AF65-F5344CB8AC3E}">
        <p14:creationId xmlns:p14="http://schemas.microsoft.com/office/powerpoint/2010/main" val="4169692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821156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from the Azure</a:t>
            </a:r>
            <a:r>
              <a:rPr lang="en-US" baseline="0" dirty="0"/>
              <a:t> portal…</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4288594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Browse, search for the DevTest Labs to open the Labs blade. You can pin it on the quick start navigation menu on the left.</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766178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lab by clicking the Add button on the top.</a:t>
            </a:r>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412015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a:t>
            </a:r>
            <a:r>
              <a:rPr lang="en-US" baseline="0" dirty="0"/>
              <a:t> the basic info…</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108391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Let</a:t>
            </a:r>
            <a:r>
              <a:rPr lang="es-ES" dirty="0"/>
              <a:t> me introduce</a:t>
            </a:r>
            <a:r>
              <a:rPr lang="es-ES" baseline="0" dirty="0"/>
              <a:t> </a:t>
            </a:r>
            <a:r>
              <a:rPr lang="es-ES" baseline="0" dirty="0" err="1"/>
              <a:t>my</a:t>
            </a:r>
            <a:r>
              <a:rPr lang="es-ES" baseline="0" dirty="0"/>
              <a:t> </a:t>
            </a:r>
            <a:r>
              <a:rPr lang="es-ES" baseline="0" dirty="0" err="1"/>
              <a:t>self</a:t>
            </a:r>
            <a:r>
              <a:rPr lang="es-ES" baseline="0" dirty="0"/>
              <a:t>…</a:t>
            </a:r>
            <a:endParaRPr lang="es-ES" dirty="0"/>
          </a:p>
        </p:txBody>
      </p:sp>
      <p:sp>
        <p:nvSpPr>
          <p:cNvPr id="4" name="Marcador de número de diapositiva 3"/>
          <p:cNvSpPr>
            <a:spLocks noGrp="1"/>
          </p:cNvSpPr>
          <p:nvPr>
            <p:ph type="sldNum" sz="quarter" idx="10"/>
          </p:nvPr>
        </p:nvSpPr>
        <p:spPr/>
        <p:txBody>
          <a:bodyPr/>
          <a:lstStyle/>
          <a:p>
            <a:fld id="{805BB2E5-D305-412D-A528-E39D5186BA83}" type="slidenum">
              <a:rPr lang="en-US" smtClean="0"/>
              <a:t>3</a:t>
            </a:fld>
            <a:endParaRPr lang="en-US"/>
          </a:p>
        </p:txBody>
      </p:sp>
    </p:spTree>
    <p:extLst>
      <p:ext uri="{BB962C8B-B14F-4D97-AF65-F5344CB8AC3E}">
        <p14:creationId xmlns:p14="http://schemas.microsoft.com/office/powerpoint/2010/main" val="237420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a:t>
            </a:r>
            <a:r>
              <a:rPr lang="en-US" baseline="0" dirty="0"/>
              <a:t> auto-shutdown policy is on when creating a lab, but can be updated. </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894614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Labs can be created with either standard or premium</a:t>
            </a:r>
            <a:r>
              <a:rPr lang="en-US" baseline="0" dirty="0"/>
              <a:t> storage. Premium storage gives VMs better performance, which is ideal for databases or powerful Dev machines. E.g. the normal reboot time for a Windows VM using premium storage can be just around 1 minutes.</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4706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creation is in</a:t>
            </a:r>
            <a:r>
              <a:rPr lang="en-US" baseline="0" dirty="0"/>
              <a:t> progress. A tile is auto-created at the Azure dashboard. </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810289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couple of minutes, a new lab is created and ready to use.</a:t>
            </a:r>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968210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 lab tile on the dashboard (if pinned) from the Azure</a:t>
            </a:r>
            <a:r>
              <a:rPr lang="en-US" baseline="0" dirty="0"/>
              <a:t> dashboard (or select from the lab blade).</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505215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Settings blade is opened</a:t>
            </a:r>
            <a:r>
              <a:rPr lang="en-US" baseline="0" dirty="0"/>
              <a:t> automatically when opening a lab blade, which contains all the policy settings.</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215997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1</a:t>
            </a:r>
            <a:r>
              <a:rPr lang="en-US" baseline="30000" dirty="0"/>
              <a:t>st</a:t>
            </a:r>
            <a:r>
              <a:rPr lang="en-US" dirty="0"/>
              <a:t> iteration, Cost</a:t>
            </a:r>
            <a:r>
              <a:rPr lang="en-US" baseline="0" dirty="0"/>
              <a:t> Threshold shows the cost trending chart based on the resource usage in the lab, and offers a projection based on the current spending.</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584939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Allowed VM Sizes allows to pick a list of VM</a:t>
            </a:r>
            <a:r>
              <a:rPr lang="en-US" baseline="0" dirty="0"/>
              <a:t> sizes that lab users can choose when creating VMs in the lab.</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4220730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VMs Per User allows</a:t>
            </a:r>
            <a:r>
              <a:rPr lang="en-US" baseline="0" dirty="0"/>
              <a:t> to set a threshold on the # of VMs each lab users can create.</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468546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VMs Allowed allows to set threshold</a:t>
            </a:r>
            <a:r>
              <a:rPr lang="en-US" baseline="0" dirty="0"/>
              <a:t> on the total # of VMs that can be created within the lab.</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920347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0"/>
              </a:spcBef>
              <a:spcAft>
                <a:spcPct val="0"/>
              </a:spcAft>
            </a:pPr>
            <a:r>
              <a:rPr lang="en-US" sz="1400" dirty="0">
                <a:solidFill>
                  <a:schemeClr val="accent2"/>
                </a:solidFill>
              </a:rPr>
              <a:t>Plain Concepts was founded 10 years</a:t>
            </a:r>
            <a:r>
              <a:rPr lang="en-US" sz="1400" baseline="0" dirty="0">
                <a:solidFill>
                  <a:schemeClr val="accent2"/>
                </a:solidFill>
              </a:rPr>
              <a:t> ago</a:t>
            </a:r>
          </a:p>
          <a:p>
            <a:pPr lvl="0" eaLnBrk="0" fontAlgn="base" hangingPunct="0">
              <a:spcBef>
                <a:spcPct val="0"/>
              </a:spcBef>
              <a:spcAft>
                <a:spcPct val="0"/>
              </a:spcAft>
            </a:pPr>
            <a:r>
              <a:rPr lang="en-US" sz="1400" dirty="0">
                <a:solidFill>
                  <a:schemeClr val="accent2"/>
                </a:solidFill>
              </a:rPr>
              <a:t>Plain concepts was founded/was born 10 years ago</a:t>
            </a:r>
          </a:p>
          <a:p>
            <a:pPr lvl="0" eaLnBrk="0" fontAlgn="base" hangingPunct="0">
              <a:spcBef>
                <a:spcPct val="0"/>
              </a:spcBef>
              <a:spcAft>
                <a:spcPct val="0"/>
              </a:spcAft>
            </a:pPr>
            <a:r>
              <a:rPr lang="en-US" sz="1400" dirty="0">
                <a:solidFill>
                  <a:schemeClr val="accent2"/>
                </a:solidFill>
              </a:rPr>
              <a:t>We have more than 100 employees</a:t>
            </a:r>
          </a:p>
          <a:p>
            <a:pPr lvl="0" eaLnBrk="0" fontAlgn="base" hangingPunct="0">
              <a:spcBef>
                <a:spcPct val="0"/>
              </a:spcBef>
              <a:spcAft>
                <a:spcPct val="0"/>
              </a:spcAft>
            </a:pPr>
            <a:r>
              <a:rPr lang="en-US" sz="1400" dirty="0">
                <a:solidFill>
                  <a:schemeClr val="accent2"/>
                </a:solidFill>
              </a:rPr>
              <a:t>We have presence</a:t>
            </a:r>
          </a:p>
          <a:p>
            <a:pPr lvl="0" eaLnBrk="0" fontAlgn="base" hangingPunct="0">
              <a:spcBef>
                <a:spcPct val="0"/>
              </a:spcBef>
              <a:spcAft>
                <a:spcPct val="0"/>
              </a:spcAft>
            </a:pPr>
            <a:r>
              <a:rPr lang="en-US" sz="1400" dirty="0">
                <a:solidFill>
                  <a:schemeClr val="accent2"/>
                </a:solidFill>
              </a:rPr>
              <a:t>we have presence / we are present in...</a:t>
            </a:r>
          </a:p>
          <a:p>
            <a:pPr lvl="0" eaLnBrk="0" fontAlgn="base" hangingPunct="0">
              <a:spcBef>
                <a:spcPct val="0"/>
              </a:spcBef>
              <a:spcAft>
                <a:spcPct val="0"/>
              </a:spcAft>
            </a:pPr>
            <a:endParaRPr lang="en-US" sz="1400" dirty="0">
              <a:solidFill>
                <a:schemeClr val="accent2"/>
              </a:solidFill>
            </a:endParaRPr>
          </a:p>
          <a:p>
            <a:pPr lvl="0" eaLnBrk="0" fontAlgn="base" hangingPunct="0">
              <a:spcBef>
                <a:spcPct val="0"/>
              </a:spcBef>
              <a:spcAft>
                <a:spcPct val="0"/>
              </a:spcAft>
            </a:pPr>
            <a:r>
              <a:rPr lang="en-US" sz="1400" dirty="0">
                <a:solidFill>
                  <a:schemeClr val="accent2"/>
                </a:solidFill>
              </a:rPr>
              <a:t>We are proud of our company as we have completed over 1000 projects</a:t>
            </a:r>
          </a:p>
          <a:p>
            <a:pPr lvl="0" eaLnBrk="0" fontAlgn="base" hangingPunct="0">
              <a:spcBef>
                <a:spcPct val="0"/>
              </a:spcBef>
              <a:spcAft>
                <a:spcPct val="0"/>
              </a:spcAft>
            </a:pPr>
            <a:endParaRPr lang="en-US" sz="1400" dirty="0">
              <a:solidFill>
                <a:schemeClr val="accent2"/>
              </a:solidFill>
            </a:endParaRPr>
          </a:p>
          <a:p>
            <a:pPr lvl="0" eaLnBrk="0" fontAlgn="base" hangingPunct="0">
              <a:spcBef>
                <a:spcPct val="0"/>
              </a:spcBef>
              <a:spcAft>
                <a:spcPct val="0"/>
              </a:spcAft>
            </a:pPr>
            <a:r>
              <a:rPr lang="en-US" sz="1400" dirty="0">
                <a:solidFill>
                  <a:schemeClr val="accent2"/>
                </a:solidFill>
              </a:rPr>
              <a:t>Microsoft Certifications: </a:t>
            </a:r>
            <a:r>
              <a:rPr kumimoji="0" lang="es-ES" altLang="en-US" sz="14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Gold Cloud </a:t>
            </a:r>
            <a:r>
              <a:rPr kumimoji="0" lang="es-ES" altLang="en-US" sz="14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Platform</a:t>
            </a:r>
            <a:r>
              <a:rPr lang="en-US" altLang="en-US" sz="1400" dirty="0">
                <a:solidFill>
                  <a:schemeClr val="accent2"/>
                </a:solidFill>
              </a:rPr>
              <a:t>, </a:t>
            </a:r>
            <a:r>
              <a:rPr kumimoji="0" lang="es-ES" altLang="en-US" sz="12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Gold </a:t>
            </a:r>
            <a:r>
              <a:rPr kumimoji="0" lang="es-ES" altLang="en-US" sz="12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Application</a:t>
            </a:r>
            <a:r>
              <a:rPr kumimoji="0" lang="es-ES" altLang="en-US" sz="12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a:t>
            </a:r>
            <a:r>
              <a:rPr kumimoji="0" lang="es-ES" altLang="en-US" sz="12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Development</a:t>
            </a:r>
            <a:r>
              <a:rPr lang="en-US" altLang="en-US" sz="1100" dirty="0">
                <a:solidFill>
                  <a:schemeClr val="accent2"/>
                </a:solidFill>
              </a:rPr>
              <a:t>, </a:t>
            </a:r>
            <a:r>
              <a:rPr kumimoji="0" lang="es-ES" altLang="en-US" sz="12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Gold </a:t>
            </a:r>
            <a:r>
              <a:rPr kumimoji="0" lang="es-ES" altLang="en-US" sz="12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Application</a:t>
            </a:r>
            <a:r>
              <a:rPr kumimoji="0" lang="es-ES" altLang="en-US" sz="12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a:t>
            </a:r>
            <a:r>
              <a:rPr kumimoji="0" lang="es-ES" altLang="en-US" sz="12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Lifecycle</a:t>
            </a:r>
            <a:r>
              <a:rPr kumimoji="0" lang="es-ES" altLang="en-US" sz="12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Management</a:t>
            </a:r>
            <a:r>
              <a:rPr lang="en-US" altLang="en-US" sz="1100" dirty="0">
                <a:solidFill>
                  <a:schemeClr val="accent2"/>
                </a:solidFill>
              </a:rPr>
              <a:t>, </a:t>
            </a:r>
            <a:r>
              <a:rPr kumimoji="0" lang="es-ES" altLang="en-US" sz="12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Silver</a:t>
            </a:r>
            <a:r>
              <a:rPr kumimoji="0" lang="es-ES" altLang="en-US" sz="12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a:t>
            </a:r>
            <a:r>
              <a:rPr kumimoji="0" lang="es-ES" altLang="en-US" sz="12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Application</a:t>
            </a:r>
            <a:r>
              <a:rPr kumimoji="0" lang="es-ES" altLang="en-US" sz="12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a:t>
            </a:r>
            <a:r>
              <a:rPr kumimoji="0" lang="es-ES" altLang="en-US" sz="12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Integration</a:t>
            </a:r>
            <a:r>
              <a:rPr lang="en-US" altLang="en-US" sz="1200" dirty="0">
                <a:solidFill>
                  <a:schemeClr val="accent2"/>
                </a:solidFill>
              </a:rPr>
              <a:t>, </a:t>
            </a:r>
            <a:r>
              <a:rPr kumimoji="0" lang="es-ES" altLang="en-US" sz="11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Silver</a:t>
            </a:r>
            <a:r>
              <a:rPr kumimoji="0" lang="es-ES" altLang="en-US" sz="11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a:t>
            </a:r>
            <a:r>
              <a:rPr kumimoji="0" lang="es-ES" altLang="en-US" sz="1100" b="0" i="0" u="none" strike="noStrike" cap="none" normalizeH="0" baseline="0" dirty="0" err="1">
                <a:ln>
                  <a:noFill/>
                </a:ln>
                <a:solidFill>
                  <a:schemeClr val="accent2"/>
                </a:solidFill>
                <a:effectLst/>
                <a:latin typeface="Times New Roman" panose="02020603050405020304" pitchFamily="18" charset="0"/>
                <a:cs typeface="Times New Roman" panose="02020603050405020304" pitchFamily="18" charset="0"/>
              </a:rPr>
              <a:t>Collaboration</a:t>
            </a:r>
            <a:r>
              <a:rPr kumimoji="0" lang="es-ES" altLang="en-US" sz="11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 and Content</a:t>
            </a:r>
            <a:r>
              <a:rPr lang="es-ES" altLang="en-US" sz="900" dirty="0">
                <a:solidFill>
                  <a:schemeClr val="accent2"/>
                </a:solidFill>
                <a:latin typeface="Segoe UI" panose="020B0502040204020203" pitchFamily="34" charset="0"/>
                <a:cs typeface="Segoe UI" panose="020B0502040204020203" pitchFamily="34" charset="0"/>
              </a:rPr>
              <a:t>.</a:t>
            </a:r>
          </a:p>
          <a:p>
            <a:pPr eaLnBrk="0" fontAlgn="base" hangingPunct="0">
              <a:spcBef>
                <a:spcPct val="0"/>
              </a:spcBef>
              <a:spcAft>
                <a:spcPct val="0"/>
              </a:spcAft>
            </a:pPr>
            <a:r>
              <a:rPr kumimoji="0" lang="es-ES" altLang="en-US" sz="1000" b="0" i="0" u="none" strike="noStrike" cap="none" normalizeH="0" baseline="0" dirty="0">
                <a:ln>
                  <a:noFill/>
                </a:ln>
                <a:solidFill>
                  <a:schemeClr val="accent2"/>
                </a:solidFill>
                <a:effectLst/>
                <a:latin typeface="Segoe UI" panose="020B0502040204020203" pitchFamily="34" charset="0"/>
                <a:cs typeface="Segoe UI" panose="020B0502040204020203" pitchFamily="34" charset="0"/>
              </a:rPr>
              <a:t>Other </a:t>
            </a:r>
            <a:r>
              <a:rPr kumimoji="0" lang="es-ES" altLang="en-US" sz="1000" b="0" i="0" u="none" strike="noStrike" cap="none" normalizeH="0" baseline="0" dirty="0" err="1">
                <a:ln>
                  <a:noFill/>
                </a:ln>
                <a:solidFill>
                  <a:schemeClr val="accent2"/>
                </a:solidFill>
                <a:effectLst/>
                <a:latin typeface="Segoe UI" panose="020B0502040204020203" pitchFamily="34" charset="0"/>
                <a:cs typeface="Segoe UI" panose="020B0502040204020203" pitchFamily="34" charset="0"/>
              </a:rPr>
              <a:t>certifications</a:t>
            </a:r>
            <a:r>
              <a:rPr kumimoji="0" lang="es-ES" altLang="en-US" sz="1000" b="0" i="0" u="none" strike="noStrike" cap="none" normalizeH="0" baseline="0" dirty="0">
                <a:ln>
                  <a:noFill/>
                </a:ln>
                <a:solidFill>
                  <a:schemeClr val="accent2"/>
                </a:solidFill>
                <a:effectLst/>
                <a:latin typeface="Segoe UI" panose="020B0502040204020203" pitchFamily="34" charset="0"/>
                <a:cs typeface="Segoe UI" panose="020B0502040204020203" pitchFamily="34" charset="0"/>
              </a:rPr>
              <a:t>: </a:t>
            </a:r>
            <a:r>
              <a:rPr lang="en-US" sz="1600" dirty="0" err="1">
                <a:solidFill>
                  <a:schemeClr val="accent2"/>
                </a:solidFill>
              </a:rPr>
              <a:t>Xamarin</a:t>
            </a:r>
            <a:r>
              <a:rPr lang="en-US" sz="1600" dirty="0">
                <a:solidFill>
                  <a:schemeClr val="accent2"/>
                </a:solidFill>
              </a:rPr>
              <a:t> Premium Consulting Partner, Agile Alliance Corporate Member, </a:t>
            </a:r>
            <a:r>
              <a:rPr lang="es-ES" sz="1600" dirty="0" err="1">
                <a:solidFill>
                  <a:schemeClr val="accent2"/>
                </a:solidFill>
              </a:rPr>
              <a:t>PixelSense</a:t>
            </a:r>
            <a:r>
              <a:rPr lang="es-ES" sz="1600" dirty="0">
                <a:solidFill>
                  <a:schemeClr val="accent2"/>
                </a:solidFill>
              </a:rPr>
              <a:t> Premier Partner, </a:t>
            </a:r>
            <a:r>
              <a:rPr lang="en-US" sz="1600" dirty="0">
                <a:solidFill>
                  <a:schemeClr val="accent2"/>
                </a:solidFill>
              </a:rPr>
              <a:t>Premier developer partner for Xbox LIVE Applications, </a:t>
            </a:r>
            <a:r>
              <a:rPr lang="es-ES" sz="1600" dirty="0">
                <a:solidFill>
                  <a:schemeClr val="accent2"/>
                </a:solidFill>
              </a:rPr>
              <a:t>Professional </a:t>
            </a:r>
            <a:r>
              <a:rPr lang="es-ES" sz="1600" dirty="0" err="1">
                <a:solidFill>
                  <a:schemeClr val="accent2"/>
                </a:solidFill>
              </a:rPr>
              <a:t>Scrum</a:t>
            </a:r>
            <a:r>
              <a:rPr lang="es-ES" sz="1600" dirty="0">
                <a:solidFill>
                  <a:schemeClr val="accent2"/>
                </a:solidFill>
              </a:rPr>
              <a:t> Developer.</a:t>
            </a:r>
          </a:p>
          <a:p>
            <a:pPr eaLnBrk="0" fontAlgn="base" hangingPunct="0">
              <a:spcBef>
                <a:spcPct val="0"/>
              </a:spcBef>
              <a:spcAft>
                <a:spcPct val="0"/>
              </a:spcAft>
            </a:pPr>
            <a:r>
              <a:rPr lang="es-ES" sz="1600" dirty="0" err="1">
                <a:solidFill>
                  <a:schemeClr val="accent2"/>
                </a:solidFill>
              </a:rPr>
              <a:t>Awards</a:t>
            </a:r>
            <a:r>
              <a:rPr lang="es-ES" sz="1600" dirty="0">
                <a:solidFill>
                  <a:schemeClr val="accent2"/>
                </a:solidFill>
              </a:rPr>
              <a:t>: </a:t>
            </a:r>
            <a:r>
              <a:rPr lang="en-US" sz="1600" dirty="0">
                <a:solidFill>
                  <a:schemeClr val="accent2"/>
                </a:solidFill>
              </a:rPr>
              <a:t>1 Microsoft Regional Director, 12 Microsoft Most Valuable Professional (MVP), Windows 8 Applications Partner of the Year, ALM Partner of the Year for 7 consecutive years, FWA: Project Prometheus Training Center.</a:t>
            </a:r>
          </a:p>
          <a:p>
            <a:endParaRPr lang="en-US" b="1"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fld id="{805BB2E5-D305-412D-A528-E39D5186BA83}" type="slidenum">
              <a:rPr lang="en-US" smtClean="0"/>
              <a:t>4</a:t>
            </a:fld>
            <a:endParaRPr lang="en-US"/>
          </a:p>
        </p:txBody>
      </p:sp>
    </p:spTree>
    <p:extLst>
      <p:ext uri="{BB962C8B-B14F-4D97-AF65-F5344CB8AC3E}">
        <p14:creationId xmlns:p14="http://schemas.microsoft.com/office/powerpoint/2010/main" val="613906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 Shutdown allows to set a time when all the VMs in the lab</a:t>
            </a:r>
            <a:r>
              <a:rPr lang="en-US" baseline="0" dirty="0"/>
              <a:t> (except opt-out ones) will be shutdown so as to reduce the spending. </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22135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Auto Start allows VMs</a:t>
            </a:r>
            <a:r>
              <a:rPr lang="en-US" baseline="0" dirty="0"/>
              <a:t> in the lab to opt-in automatic start based on the specified </a:t>
            </a:r>
            <a:r>
              <a:rPr lang="en-US" dirty="0"/>
              <a:t>time and the days. It allows the VMs to be ready for use automatically before the lab users start their</a:t>
            </a:r>
            <a:r>
              <a:rPr lang="en-US" baseline="0" dirty="0"/>
              <a:t> work.</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078978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a:t>
            </a:r>
            <a:r>
              <a:rPr lang="en-US" baseline="0" dirty="0"/>
              <a:t> VNET in the subscription can be added into the lab for the lab users to use when they create a lab VM.</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122308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Qualified VNET in the subscription</a:t>
            </a:r>
            <a:r>
              <a:rPr lang="en-US" baseline="0" dirty="0"/>
              <a:t> can be added into the lab as long as it meets the following criteria:</a:t>
            </a:r>
          </a:p>
          <a:p>
            <a:pPr marL="171450" indent="-171450">
              <a:buFont typeface="Arial" panose="020B0604020202020204" pitchFamily="34" charset="0"/>
              <a:buChar char="•"/>
            </a:pPr>
            <a:r>
              <a:rPr lang="en-US" baseline="0" dirty="0"/>
              <a:t>In the same subscription.</a:t>
            </a:r>
          </a:p>
          <a:p>
            <a:pPr marL="171450" indent="-171450">
              <a:buFont typeface="Arial" panose="020B0604020202020204" pitchFamily="34" charset="0"/>
              <a:buChar char="•"/>
            </a:pPr>
            <a:r>
              <a:rPr lang="en-US" baseline="0" dirty="0"/>
              <a:t>In the same region.</a:t>
            </a:r>
          </a:p>
          <a:p>
            <a:pPr marL="171450" indent="-171450">
              <a:buFont typeface="Arial" panose="020B0604020202020204" pitchFamily="34" charset="0"/>
              <a:buChar char="•"/>
            </a:pPr>
            <a:r>
              <a:rPr lang="en-US" baseline="0" dirty="0"/>
              <a:t>The lab owner has the permission to access the VNET.</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326989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Lab</a:t>
            </a:r>
            <a:r>
              <a:rPr lang="en-US" altLang="zh-CN" baseline="0" dirty="0"/>
              <a:t> owner can define rules how the subnets in the VNET to be used, including whether it’s allowed for lab users to use when creating a VM, whether a public IP address is allowed to be added, and the maximum number of VMs allowed for each user in the subnet.</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385434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VM creation, </a:t>
            </a:r>
            <a:r>
              <a:rPr lang="en-US" dirty="0"/>
              <a:t>Labs</a:t>
            </a:r>
            <a:r>
              <a:rPr lang="en-US" baseline="0" dirty="0"/>
              <a:t> loads artifact files (which is defined in JSON format) from Git repos. It comes with a public GitHub repo, but private repo can also be added to feed more custom artifacts. </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802042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a:t>
            </a:r>
            <a:r>
              <a:rPr lang="en-US" baseline="0" dirty="0"/>
              <a:t> repos can be added or updated through the lab Settings.</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119159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a:t>
            </a:r>
            <a:r>
              <a:rPr lang="en-US" baseline="0" dirty="0"/>
              <a:t> compliance policy doesn’t allow any artifacts in Labs’ public repo, the Public Repo can be disabled through Settings. When it happens, a recommendation for better productivity is to browse the existing artifacts in the public repo, and copy that ones you need into the private repo and tweak them in a way that follows the compliance. You can also temporarily disable a private repo before it’s ready for lab users to use.</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918371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public repo is disabled.</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628640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VM Bases are used when creating a VM,</a:t>
            </a:r>
            <a:r>
              <a:rPr lang="en-US" baseline="0" dirty="0"/>
              <a:t> including formulas, custom images and Azure Marketplace images. Formula is a template with pre-defined values to the lab VM creation settings. Custom images are from the VHDs added into the lab. Lab owner can whitelist Azure Marketplace images allowed to show up in the lab VM base. </a:t>
            </a:r>
            <a:endParaRPr lang="en-US" dirty="0"/>
          </a:p>
          <a:p>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71413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2:08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1064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Lab owners</a:t>
            </a:r>
            <a:r>
              <a:rPr lang="en-US" altLang="zh-CN" baseline="0" dirty="0"/>
              <a:t> can whitelist marketplace images for the ones they want to allow in the lab for VM creation.</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098021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users</a:t>
            </a:r>
            <a:r>
              <a:rPr lang="en-US" baseline="0" dirty="0"/>
              <a:t> can also create formulas from scratch and manage the existing ones.</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344560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Lab</a:t>
            </a:r>
            <a:r>
              <a:rPr lang="ja-JP" altLang="en-US" dirty="0"/>
              <a:t> </a:t>
            </a:r>
            <a:r>
              <a:rPr lang="en-US" altLang="ja-JP" dirty="0"/>
              <a:t>owner can add more users to the lab as a</a:t>
            </a:r>
            <a:r>
              <a:rPr lang="en-US" altLang="ja-JP" baseline="0" dirty="0"/>
              <a:t> DevTest Labs user, who can only create VMs and manage their own VMs.</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489349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“DevTest Labs Users” role.</a:t>
            </a:r>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649494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are not necessarily</a:t>
            </a:r>
            <a:r>
              <a:rPr lang="en-US" baseline="0" dirty="0"/>
              <a:t> to be in the Azure Active Directory, as long as they have a valid Microsoft account.</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40396448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OK to add the user as a DevTest Labs User.</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14093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a:t>
            </a:r>
            <a:r>
              <a:rPr lang="en-US" baseline="0" dirty="0"/>
              <a:t> is successfully added.</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4150745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the Add Lab VM button on the top of the lab blade to create a new VM in the lab.</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731089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a:t>
            </a:r>
            <a:r>
              <a:rPr lang="en-US" baseline="0" dirty="0"/>
              <a:t> VM creation starts with choosing a VM base. The base list consists of formulas, custom images and Azure Marketplace images. Formula is a template with pre-defined values to the lab VM creation settings. Custom images are from the VHDs added into the lab. Lab owner can whitelist Azure Marketplace images allowed to show up in the lab VM base. </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605410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a:t>
            </a:r>
            <a:r>
              <a:rPr lang="en-US" baseline="0" dirty="0"/>
              <a:t> a Formula where you can see most of the settings have pre-defined values.</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3502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#techsummit</a:t>
            </a:r>
          </a:p>
        </p:txBody>
      </p:sp>
      <p:sp>
        <p:nvSpPr>
          <p:cNvPr id="5" name="Footer Placeholder 4"/>
          <p:cNvSpPr>
            <a:spLocks noGrp="1"/>
          </p:cNvSpPr>
          <p:nvPr>
            <p:ph type="ftr" sz="quarter" idx="4"/>
          </p:nvPr>
        </p:nvSpPr>
        <p:spPr>
          <a:xfrm>
            <a:off x="0" y="9119475"/>
            <a:ext cx="3169920" cy="481726"/>
          </a:xfrm>
        </p:spPr>
        <p:txBody>
          <a:bodyPr/>
          <a:lstStyle/>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#plainconcepts</a:t>
            </a:r>
          </a:p>
        </p:txBody>
      </p:sp>
      <p:sp>
        <p:nvSpPr>
          <p:cNvPr id="87045"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9D0FE01C-54D9-B544-91E0-6CA42C0DF16C}" type="datetime1">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10/6/2016</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Tree>
    <p:extLst>
      <p:ext uri="{BB962C8B-B14F-4D97-AF65-F5344CB8AC3E}">
        <p14:creationId xmlns:p14="http://schemas.microsoft.com/office/powerpoint/2010/main" val="15437001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 VM</a:t>
            </a:r>
            <a:r>
              <a:rPr lang="en-US" baseline="0" dirty="0"/>
              <a:t> size. What’s allowed to be selected is based on the Allowed VM Sizes policy set in the lab.</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407964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allowed VNET can be selected.</a:t>
            </a:r>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4021953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artifacts have been selected with this Formula to enlist</a:t>
            </a:r>
            <a:r>
              <a:rPr lang="en-US" baseline="0" dirty="0"/>
              <a:t> code and install Fiddler4. More can be added and the added one can also be updated based on real needs. In general, artifacts allow you to install apps or run system configurations right after the VM is created with the base image. Labs comes by default with a lot of artifacts stored in a public GitHub repo that you can reuse immediately after a lab is created.</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400255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view</a:t>
            </a:r>
            <a:r>
              <a:rPr lang="en-US" baseline="0" dirty="0"/>
              <a:t> the ARM template content that will be used for this VM creation. You can copy and save it for later reuse (through ARM template deployment) when desired. </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606879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creation is in progress…</a:t>
            </a:r>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258254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a:t>
            </a:r>
            <a:r>
              <a:rPr lang="en-US" baseline="0" dirty="0"/>
              <a:t> an existing VM to open the lab VM blade. View the auto-shutdown/auto-start status.</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6832479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a:t>
            </a:r>
            <a:r>
              <a:rPr lang="en-US" baseline="0" dirty="0"/>
              <a:t> to opt-in auto-start policy. Users can also select to opt-in/out auto-shutdown/start policies here.</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3412610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Select “+ Artifacts” to</a:t>
            </a:r>
            <a:r>
              <a:rPr lang="en-US" baseline="0" dirty="0"/>
              <a:t> install more apps or run configurations onto the VM (e.g. add a Docker container for new tests, install a new Dev tool that helps debugging) through artifacts without tedious manual operations.</a:t>
            </a:r>
            <a:endParaRPr lang="en-US" dirty="0"/>
          </a:p>
          <a:p>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538830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VM blade Settings allow to create custom image</a:t>
            </a:r>
            <a:r>
              <a:rPr lang="en-US" baseline="0" dirty="0"/>
              <a:t> or formula from the VM, to add tags or do troubleshooting. </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13884544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custom image from the existing lab VM. The image will be saved in the lab and</a:t>
            </a:r>
            <a:r>
              <a:rPr lang="en-US" baseline="0" dirty="0"/>
              <a:t> become available to all the lab users to create VMs. </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339915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167161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simply</a:t>
            </a:r>
            <a:r>
              <a:rPr lang="en-US" baseline="0" dirty="0"/>
              <a:t> create a formula, which is a template file that stores all the setting values used when this VM is being created (except the secure strings). It saves the storage space, and allow artifacts to play a role for installing things that can change over the time.</a:t>
            </a:r>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35777649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for all the VMs is available through lab Settings -&gt; All VMs.</a:t>
            </a:r>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620175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#techsummit</a:t>
            </a:r>
          </a:p>
        </p:txBody>
      </p:sp>
      <p:sp>
        <p:nvSpPr>
          <p:cNvPr id="5" name="Footer Placeholder 4"/>
          <p:cNvSpPr>
            <a:spLocks noGrp="1"/>
          </p:cNvSpPr>
          <p:nvPr>
            <p:ph type="ftr" sz="quarter" idx="4"/>
          </p:nvPr>
        </p:nvSpPr>
        <p:spPr>
          <a:xfrm>
            <a:off x="0" y="9119475"/>
            <a:ext cx="3169920" cy="481726"/>
          </a:xfrm>
        </p:spPr>
        <p:txBody>
          <a:bodyPr/>
          <a:lstStyle/>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#plainconcepts</a:t>
            </a:r>
          </a:p>
        </p:txBody>
      </p:sp>
      <p:sp>
        <p:nvSpPr>
          <p:cNvPr id="87045"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9D0FE01C-54D9-B544-91E0-6CA42C0DF16C}" type="datetime1">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10/6/2016</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Tree>
    <p:extLst>
      <p:ext uri="{BB962C8B-B14F-4D97-AF65-F5344CB8AC3E}">
        <p14:creationId xmlns:p14="http://schemas.microsoft.com/office/powerpoint/2010/main" val="4198201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Price</a:t>
            </a:r>
          </a:p>
        </p:txBody>
      </p:sp>
      <p:sp>
        <p:nvSpPr>
          <p:cNvPr id="4" name="Header Placeholder 3"/>
          <p:cNvSpPr>
            <a:spLocks noGrp="1"/>
          </p:cNvSpPr>
          <p:nvPr>
            <p:ph type="hdr" sz="quarter" idx="10"/>
          </p:nvPr>
        </p:nvSpPr>
        <p:spPr/>
        <p:txBody>
          <a:bodyPr/>
          <a:lstStyle/>
          <a:p>
            <a:pPr>
              <a:defRPr/>
            </a:pPr>
            <a:r>
              <a:rPr lang="en-US"/>
              <a:t>#techsummit</a:t>
            </a:r>
          </a:p>
        </p:txBody>
      </p:sp>
      <p:sp>
        <p:nvSpPr>
          <p:cNvPr id="5" name="Footer Placeholder 4"/>
          <p:cNvSpPr>
            <a:spLocks noGrp="1"/>
          </p:cNvSpPr>
          <p:nvPr>
            <p:ph type="ftr" sz="quarter" idx="11"/>
          </p:nvPr>
        </p:nvSpPr>
        <p:spPr/>
        <p:txBody>
          <a:bodyPr/>
          <a:lstStyle/>
          <a:p>
            <a:pPr>
              <a:defRPr/>
            </a:pPr>
            <a:r>
              <a:rPr lang="en-US"/>
              <a:t>#plainconcepts</a:t>
            </a:r>
          </a:p>
        </p:txBody>
      </p:sp>
    </p:spTree>
    <p:extLst>
      <p:ext uri="{BB962C8B-B14F-4D97-AF65-F5344CB8AC3E}">
        <p14:creationId xmlns:p14="http://schemas.microsoft.com/office/powerpoint/2010/main" val="1749983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8591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2"/>
                </a:solidFill>
                <a:latin typeface="+mn-lt"/>
              </a:rPr>
              <a:t>Quotas</a:t>
            </a:r>
            <a:br>
              <a:rPr lang="en-US" sz="1200" dirty="0">
                <a:solidFill>
                  <a:schemeClr val="bg2"/>
                </a:solidFill>
                <a:latin typeface="+mn-lt"/>
              </a:rPr>
            </a:br>
            <a:r>
              <a:rPr lang="en-US" sz="1200" dirty="0">
                <a:solidFill>
                  <a:schemeClr val="bg2"/>
                </a:solidFill>
                <a:latin typeface="+mn-lt"/>
              </a:rPr>
              <a:t>Policies</a:t>
            </a:r>
            <a:br>
              <a:rPr lang="en-US" sz="1200" dirty="0">
                <a:solidFill>
                  <a:schemeClr val="bg2"/>
                </a:solidFill>
                <a:latin typeface="+mn-lt"/>
              </a:rPr>
            </a:br>
            <a:r>
              <a:rPr lang="en-US" sz="1200" dirty="0">
                <a:solidFill>
                  <a:schemeClr val="bg2"/>
                </a:solidFill>
                <a:latin typeface="+mn-lt"/>
              </a:rPr>
              <a:t>Templates</a:t>
            </a:r>
            <a:br>
              <a:rPr lang="en-US" sz="1200" dirty="0">
                <a:solidFill>
                  <a:schemeClr val="bg2"/>
                </a:solidFill>
                <a:latin typeface="+mn-lt"/>
              </a:rPr>
            </a:br>
            <a:r>
              <a:rPr lang="en-US" sz="1200" dirty="0">
                <a:solidFill>
                  <a:schemeClr val="bg2"/>
                </a:solidFill>
                <a:latin typeface="+mn-lt"/>
              </a:rPr>
              <a:t>Security</a:t>
            </a:r>
            <a:br>
              <a:rPr lang="en-US" sz="1200" dirty="0">
                <a:solidFill>
                  <a:schemeClr val="bg2"/>
                </a:solidFill>
                <a:latin typeface="+mn-lt"/>
              </a:rPr>
            </a:br>
            <a:r>
              <a:rPr lang="en-US" sz="1200" dirty="0">
                <a:solidFill>
                  <a:schemeClr val="bg2"/>
                </a:solidFill>
                <a:latin typeface="+mn-lt"/>
              </a:rPr>
              <a:t>Dashboards </a:t>
            </a:r>
          </a:p>
          <a:p>
            <a:endParaRPr lang="en-US" dirty="0"/>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2436891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t>#plainconcepts</a:t>
            </a:r>
          </a:p>
        </p:txBody>
      </p:sp>
      <p:sp>
        <p:nvSpPr>
          <p:cNvPr id="6" name="Header Placeholder 5"/>
          <p:cNvSpPr>
            <a:spLocks noGrp="1"/>
          </p:cNvSpPr>
          <p:nvPr>
            <p:ph type="hdr" sz="quarter" idx="12"/>
          </p:nvPr>
        </p:nvSpPr>
        <p:spPr/>
        <p:txBody>
          <a:bodyPr/>
          <a:lstStyle/>
          <a:p>
            <a:pPr>
              <a:defRPr/>
            </a:pPr>
            <a:r>
              <a:rPr lang="en-US"/>
              <a:t>#techsummit</a:t>
            </a:r>
          </a:p>
        </p:txBody>
      </p:sp>
    </p:spTree>
    <p:extLst>
      <p:ext uri="{BB962C8B-B14F-4D97-AF65-F5344CB8AC3E}">
        <p14:creationId xmlns:p14="http://schemas.microsoft.com/office/powerpoint/2010/main" val="754355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mailto:Info@plainconcepts.com" TargetMode="Externa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8" name="TextBox 7"/>
          <p:cNvSpPr txBox="1"/>
          <p:nvPr userDrawn="1"/>
        </p:nvSpPr>
        <p:spPr>
          <a:xfrm>
            <a:off x="10117138" y="-1044575"/>
            <a:ext cx="914400" cy="914400"/>
          </a:xfrm>
          <a:prstGeom prst="rect">
            <a:avLst/>
          </a:prstGeom>
          <a:noFill/>
        </p:spPr>
        <p:txBody>
          <a:bodyPr wrap="none" lIns="182880" tIns="146304" rIns="182880" bIns="146304"/>
          <a:lstStyle/>
          <a:p>
            <a:pPr>
              <a:lnSpc>
                <a:spcPct val="90000"/>
              </a:lnSpc>
              <a:spcAft>
                <a:spcPts val="600"/>
              </a:spcAft>
              <a:defRPr/>
            </a:pPr>
            <a:endParaRPr lang="en-US" dirty="0">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8150"/>
            <a:ext cx="914400" cy="914400"/>
          </a:xfrm>
          <a:prstGeom prst="rect">
            <a:avLst/>
          </a:prstGeom>
          <a:noFill/>
        </p:spPr>
        <p:txBody>
          <a:bodyPr wrap="none" lIns="182880" tIns="146304" rIns="182880" bIns="146304"/>
          <a:lstStyle/>
          <a:p>
            <a:pPr>
              <a:lnSpc>
                <a:spcPct val="90000"/>
              </a:lnSpc>
              <a:spcAft>
                <a:spcPts val="600"/>
              </a:spcAft>
              <a:defRPr/>
            </a:pPr>
            <a:endParaRPr lang="en-US" dirty="0">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330026021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83758903-653A-7442-ACA2-36E6579F0BEB}" type="slidenum">
              <a:rPr lang="en-US" smtClean="0"/>
              <a:pPr/>
              <a:t>‹#›</a:t>
            </a:fld>
            <a:endParaRPr lang="en-US"/>
          </a:p>
        </p:txBody>
      </p:sp>
    </p:spTree>
    <p:extLst>
      <p:ext uri="{BB962C8B-B14F-4D97-AF65-F5344CB8AC3E}">
        <p14:creationId xmlns:p14="http://schemas.microsoft.com/office/powerpoint/2010/main" val="16058944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535822"/>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5822"/>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5765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2BD6DD-5E7F-4D19-99AA-0CD4FF68E9B7}" type="datetime1">
              <a:rPr lang="en-US" smtClean="0"/>
              <a:t>10/6/2016</a:t>
            </a:fld>
            <a:endParaRPr lang="en-US"/>
          </a:p>
        </p:txBody>
      </p:sp>
      <p:sp>
        <p:nvSpPr>
          <p:cNvPr id="5" name="Footer Placeholder 4"/>
          <p:cNvSpPr>
            <a:spLocks noGrp="1"/>
          </p:cNvSpPr>
          <p:nvPr>
            <p:ph type="ftr" sz="quarter" idx="11"/>
          </p:nvPr>
        </p:nvSpPr>
        <p:spPr>
          <a:xfrm>
            <a:off x="427037" y="6565900"/>
            <a:ext cx="3937000" cy="1365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89AF2759-EA8D-48F6-BFE0-CD45008525CC}" type="slidenum">
              <a:rPr lang="en-US" smtClean="0"/>
              <a:t>‹#›</a:t>
            </a:fld>
            <a:endParaRPr lang="en-US"/>
          </a:p>
        </p:txBody>
      </p:sp>
    </p:spTree>
    <p:extLst>
      <p:ext uri="{BB962C8B-B14F-4D97-AF65-F5344CB8AC3E}">
        <p14:creationId xmlns:p14="http://schemas.microsoft.com/office/powerpoint/2010/main" val="1035350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barcelo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0026" y="-702601"/>
            <a:ext cx="6474204" cy="6473286"/>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41603" y="2040070"/>
            <a:ext cx="2914799" cy="2914385"/>
          </a:xfrm>
          <a:prstGeom prst="rect">
            <a:avLst/>
          </a:prstGeom>
        </p:spPr>
      </p:pic>
      <p:sp>
        <p:nvSpPr>
          <p:cNvPr id="9" name="TextBox 8"/>
          <p:cNvSpPr txBox="1"/>
          <p:nvPr userDrawn="1"/>
        </p:nvSpPr>
        <p:spPr>
          <a:xfrm>
            <a:off x="4164142" y="2894310"/>
            <a:ext cx="4174006" cy="2015262"/>
          </a:xfrm>
          <a:prstGeom prst="rect">
            <a:avLst/>
          </a:prstGeom>
          <a:noFill/>
        </p:spPr>
        <p:txBody>
          <a:bodyPr wrap="none" rtlCol="0">
            <a:spAutoFit/>
          </a:bodyPr>
          <a:lstStyle/>
          <a:p>
            <a:pPr>
              <a:lnSpc>
                <a:spcPct val="150000"/>
              </a:lnSpc>
            </a:pPr>
            <a:r>
              <a:rPr lang="es-ES" sz="2040" dirty="0">
                <a:solidFill>
                  <a:srgbClr val="00AAD5"/>
                </a:solidFill>
                <a:latin typeface="+mj-lt"/>
                <a:hlinkClick r:id="rId5"/>
              </a:rPr>
              <a:t>Info@plainconcepts.com</a:t>
            </a:r>
            <a:endParaRPr lang="es-ES" sz="2040" dirty="0">
              <a:solidFill>
                <a:srgbClr val="00AAD5"/>
              </a:solidFill>
              <a:latin typeface="+mj-lt"/>
            </a:endParaRPr>
          </a:p>
          <a:p>
            <a:pPr>
              <a:lnSpc>
                <a:spcPct val="150000"/>
              </a:lnSpc>
            </a:pPr>
            <a:r>
              <a:rPr lang="es-ES" sz="2040" dirty="0" err="1">
                <a:solidFill>
                  <a:schemeClr val="tx2"/>
                </a:solidFill>
                <a:latin typeface="+mj-lt"/>
              </a:rPr>
              <a:t>Avinguda</a:t>
            </a:r>
            <a:r>
              <a:rPr lang="es-ES" sz="2040" dirty="0">
                <a:solidFill>
                  <a:schemeClr val="tx2"/>
                </a:solidFill>
                <a:latin typeface="+mj-lt"/>
              </a:rPr>
              <a:t> Josep </a:t>
            </a:r>
            <a:r>
              <a:rPr lang="es-ES" sz="2040" dirty="0" err="1">
                <a:solidFill>
                  <a:schemeClr val="tx2"/>
                </a:solidFill>
                <a:latin typeface="+mj-lt"/>
              </a:rPr>
              <a:t>Tarradellas</a:t>
            </a:r>
            <a:r>
              <a:rPr lang="es-ES" sz="2040" dirty="0">
                <a:solidFill>
                  <a:schemeClr val="tx2"/>
                </a:solidFill>
                <a:latin typeface="+mj-lt"/>
              </a:rPr>
              <a:t>, 10, 6º 1ª</a:t>
            </a:r>
          </a:p>
          <a:p>
            <a:pPr>
              <a:lnSpc>
                <a:spcPct val="150000"/>
              </a:lnSpc>
            </a:pPr>
            <a:r>
              <a:rPr lang="es-ES" sz="2040" dirty="0">
                <a:solidFill>
                  <a:schemeClr val="tx2"/>
                </a:solidFill>
                <a:latin typeface="+mj-lt"/>
              </a:rPr>
              <a:t> 08029 Barcelona, España</a:t>
            </a:r>
          </a:p>
          <a:p>
            <a:pPr>
              <a:lnSpc>
                <a:spcPct val="150000"/>
              </a:lnSpc>
            </a:pPr>
            <a:r>
              <a:rPr lang="es-ES" sz="2040" dirty="0">
                <a:solidFill>
                  <a:schemeClr val="tx2"/>
                </a:solidFill>
                <a:latin typeface="+mj-lt"/>
              </a:rPr>
              <a:t>+34 93 3607 114</a:t>
            </a:r>
          </a:p>
        </p:txBody>
      </p:sp>
      <p:sp>
        <p:nvSpPr>
          <p:cNvPr id="15" name="TextBox 14"/>
          <p:cNvSpPr txBox="1"/>
          <p:nvPr userDrawn="1"/>
        </p:nvSpPr>
        <p:spPr>
          <a:xfrm>
            <a:off x="7506446" y="2178164"/>
            <a:ext cx="1501523" cy="478376"/>
          </a:xfrm>
          <a:prstGeom prst="rect">
            <a:avLst/>
          </a:prstGeom>
          <a:noFill/>
        </p:spPr>
        <p:txBody>
          <a:bodyPr wrap="none" rtlCol="0">
            <a:spAutoFit/>
          </a:bodyPr>
          <a:lstStyle/>
          <a:p>
            <a:r>
              <a:rPr lang="es-ES" sz="2448" dirty="0">
                <a:solidFill>
                  <a:srgbClr val="00AAD5"/>
                </a:solidFill>
                <a:latin typeface="+mj-lt"/>
              </a:rPr>
              <a:t>Barcelona</a:t>
            </a:r>
          </a:p>
        </p:txBody>
      </p:sp>
    </p:spTree>
    <p:extLst>
      <p:ext uri="{BB962C8B-B14F-4D97-AF65-F5344CB8AC3E}">
        <p14:creationId xmlns:p14="http://schemas.microsoft.com/office/powerpoint/2010/main" val="3554038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96293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rgbClr val="0078D7"/>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54" tIns="146283" rIns="182854" bIns="146283"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8214233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602533160"/>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233055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71213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9277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1336005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77345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396361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84270076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9901390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0542584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844962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154276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960055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2117628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6757552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27037" y="6565900"/>
            <a:ext cx="3937000" cy="136525"/>
          </a:xfrm>
          <a:prstGeom prst="rect">
            <a:avLst/>
          </a:prstGeom>
        </p:spPr>
        <p:txBody>
          <a:bodyPr/>
          <a:lstStyle>
            <a:lvl1pPr fontAlgn="base">
              <a:spcBef>
                <a:spcPct val="0"/>
              </a:spcBef>
              <a:spcAft>
                <a:spcPct val="0"/>
              </a:spcAft>
              <a:defRPr>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368471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6998280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74707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505887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7529565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4243367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08460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23492857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32463068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8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11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32824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477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89778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30504578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560445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13565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2960526553"/>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332" y="4924161"/>
            <a:ext cx="2382507" cy="2382169"/>
          </a:xfrm>
          <a:prstGeom prst="rect">
            <a:avLst/>
          </a:prstGeom>
        </p:spPr>
      </p:pic>
      <p:sp>
        <p:nvSpPr>
          <p:cNvPr id="4" name="Title 1"/>
          <p:cNvSpPr>
            <a:spLocks noGrp="1"/>
          </p:cNvSpPr>
          <p:nvPr>
            <p:ph type="title"/>
          </p:nvPr>
        </p:nvSpPr>
        <p:spPr>
          <a:xfrm>
            <a:off x="1949857" y="1163533"/>
            <a:ext cx="9704897" cy="781611"/>
          </a:xfrm>
        </p:spPr>
        <p:txBody>
          <a:bodyPr>
            <a:normAutofit/>
          </a:bodyPr>
          <a:lstStyle>
            <a:lvl1pPr>
              <a:defRPr sz="3672" cap="all" baseline="0">
                <a:solidFill>
                  <a:schemeClr val="tx1"/>
                </a:solidFill>
              </a:defRPr>
            </a:lvl1pPr>
          </a:lstStyle>
          <a:p>
            <a:r>
              <a:rPr lang="en-US" dirty="0"/>
              <a:t>Click to edit Master title style</a:t>
            </a:r>
            <a:endParaRPr lang="es-ES" dirty="0"/>
          </a:p>
        </p:txBody>
      </p:sp>
    </p:spTree>
    <p:extLst>
      <p:ext uri="{BB962C8B-B14F-4D97-AF65-F5344CB8AC3E}">
        <p14:creationId xmlns:p14="http://schemas.microsoft.com/office/powerpoint/2010/main" val="207988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7008928"/>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DC06BEEF-A2A4-444F-B0B0-370C3A074531}" type="datetime1">
              <a:rPr lang="en-US" smtClean="0"/>
              <a:t>10/6/2016</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151773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2DD17EC6-1E94-48DD-A8CA-12BCD106D33B}" type="datetime1">
              <a:rPr lang="en-US" smtClean="0"/>
              <a:t>10/6/2016</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1819919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a:xfrm>
            <a:off x="427037" y="6565900"/>
            <a:ext cx="3937000" cy="136525"/>
          </a:xfrm>
          <a:prstGeom prst="rect">
            <a:avLst/>
          </a:prstGeom>
        </p:spPr>
        <p:txBody>
          <a:bodyPr/>
          <a:lstStyle/>
          <a:p>
            <a:pPr>
              <a:defRPr/>
            </a:pPr>
            <a:r>
              <a:rPr lang="en-US"/>
              <a:t>At twitter: #techsummit cc @plainconcepts &amp; @quiqu3</a:t>
            </a:r>
            <a:endParaRPr lang="en-US" dirty="0"/>
          </a:p>
        </p:txBody>
      </p:sp>
      <p:sp>
        <p:nvSpPr>
          <p:cNvPr id="4" name="Slide Number Placeholder 3"/>
          <p:cNvSpPr>
            <a:spLocks noGrp="1"/>
          </p:cNvSpPr>
          <p:nvPr>
            <p:ph type="sldNum" sz="quarter" idx="11"/>
          </p:nvPr>
        </p:nvSpPr>
        <p:spPr/>
        <p:txBody>
          <a:bodyPr/>
          <a:lstStyle/>
          <a:p>
            <a:fld id="{83758903-653A-7442-ACA2-36E6579F0BEB}" type="slidenum">
              <a:rPr lang="en-US" smtClean="0"/>
              <a:pPr/>
              <a:t>‹#›</a:t>
            </a:fld>
            <a:endParaRPr lang="en-US"/>
          </a:p>
        </p:txBody>
      </p:sp>
    </p:spTree>
    <p:extLst>
      <p:ext uri="{BB962C8B-B14F-4D97-AF65-F5344CB8AC3E}">
        <p14:creationId xmlns:p14="http://schemas.microsoft.com/office/powerpoint/2010/main" val="3361352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3758903-653A-7442-ACA2-36E6579F0BEB}" type="slidenum">
              <a:rPr lang="en-US" smtClean="0"/>
              <a:pPr/>
              <a:t>‹#›</a:t>
            </a:fld>
            <a:endParaRPr lang="en-US"/>
          </a:p>
        </p:txBody>
      </p:sp>
    </p:spTree>
    <p:extLst>
      <p:ext uri="{BB962C8B-B14F-4D97-AF65-F5344CB8AC3E}">
        <p14:creationId xmlns:p14="http://schemas.microsoft.com/office/powerpoint/2010/main" val="2120279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36355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image" Target="../media/image8.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8" y="1212850"/>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fld id="{83758903-653A-7442-ACA2-36E6579F0BE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4265" r:id="rId1"/>
    <p:sldLayoutId id="2147484159" r:id="rId2"/>
    <p:sldLayoutId id="2147484160" r:id="rId3"/>
    <p:sldLayoutId id="2147484320" r:id="rId4"/>
    <p:sldLayoutId id="2147484325" r:id="rId5"/>
    <p:sldLayoutId id="2147484326" r:id="rId6"/>
    <p:sldLayoutId id="2147484323" r:id="rId7"/>
    <p:sldLayoutId id="2147484324" r:id="rId8"/>
    <p:sldLayoutId id="2147484327" r:id="rId9"/>
    <p:sldLayoutId id="2147484328" r:id="rId10"/>
    <p:sldLayoutId id="2147484333" r:id="rId11"/>
    <p:sldLayoutId id="2147484334" r:id="rId12"/>
    <p:sldLayoutId id="2147484335" r:id="rId13"/>
    <p:sldLayoutId id="2147484406" r:id="rId14"/>
    <p:sldLayoutId id="2147484407" r:id="rId15"/>
  </p:sldLayoutIdLst>
  <p:transition>
    <p:fade/>
  </p:transition>
  <p:hf sldNum="0" hdr="0" ftr="0" dt="0"/>
  <p:txStyles>
    <p:title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3643" userDrawn="1">
          <p15:clr>
            <a:srgbClr val="F26B43"/>
          </p15:clr>
        </p15:guide>
        <p15:guide id="9" orient="horz" pos="4219" userDrawn="1">
          <p15:clr>
            <a:srgbClr val="F26B43"/>
          </p15:clr>
        </p15:guide>
        <p15:guide id="10" pos="3917" userDrawn="1">
          <p15:clr>
            <a:srgbClr val="F26B43"/>
          </p15:clr>
        </p15:guide>
        <p15:guide id="11" pos="173" userDrawn="1">
          <p15:clr>
            <a:srgbClr val="F26B43"/>
          </p15:clr>
        </p15:guide>
        <p15:guide id="12" pos="749" userDrawn="1">
          <p15:clr>
            <a:srgbClr val="F26B43"/>
          </p15:clr>
        </p15:guide>
        <p15:guide id="13" pos="1325" userDrawn="1">
          <p15:clr>
            <a:srgbClr val="F26B43"/>
          </p15:clr>
        </p15:guide>
        <p15:guide id="14" pos="1901" userDrawn="1">
          <p15:clr>
            <a:srgbClr val="F26B43"/>
          </p15:clr>
        </p15:guide>
        <p15:guide id="15" pos="2477" userDrawn="1">
          <p15:clr>
            <a:srgbClr val="F26B43"/>
          </p15:clr>
        </p15:guide>
        <p15:guide id="16" pos="3053" userDrawn="1">
          <p15:clr>
            <a:srgbClr val="F26B43"/>
          </p15:clr>
        </p15:guide>
        <p15:guide id="17" pos="3629" userDrawn="1">
          <p15:clr>
            <a:srgbClr val="F26B43"/>
          </p15:clr>
        </p15:guide>
        <p15:guide id="18" pos="4205" userDrawn="1">
          <p15:clr>
            <a:srgbClr val="F26B43"/>
          </p15:clr>
        </p15:guide>
        <p15:guide id="19" pos="4781" userDrawn="1">
          <p15:clr>
            <a:srgbClr val="F26B43"/>
          </p15:clr>
        </p15:guide>
        <p15:guide id="20" pos="5357" userDrawn="1">
          <p15:clr>
            <a:srgbClr val="F26B43"/>
          </p15:clr>
        </p15:guide>
        <p15:guide id="21" pos="5933" userDrawn="1">
          <p15:clr>
            <a:srgbClr val="F26B43"/>
          </p15:clr>
        </p15:guide>
        <p15:guide id="22" pos="6509" userDrawn="1">
          <p15:clr>
            <a:srgbClr val="F26B43"/>
          </p15:clr>
        </p15:guide>
        <p15:guide id="23" pos="7085" userDrawn="1">
          <p15:clr>
            <a:srgbClr val="F26B43"/>
          </p15:clr>
        </p15:guide>
        <p15:guide id="24" pos="76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00488271"/>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 id="2147484403" r:id="rId29"/>
    <p:sldLayoutId id="2147484404" r:id="rId30"/>
    <p:sldLayoutId id="2147484405"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mailto:qmartinez@plainconcepts.com" TargetMode="External"/><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20.jpg"/><Relationship Id="rId5" Type="http://schemas.openxmlformats.org/officeDocument/2006/relationships/hyperlink" Target="http://quiquemartinez.azurewebsites.net/" TargetMode="External"/><Relationship Id="rId4" Type="http://schemas.openxmlformats.org/officeDocument/2006/relationships/hyperlink" Target="http://www.plainconcepts.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JP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14647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flipH="1">
            <a:off x="-17640" y="0"/>
            <a:ext cx="12471755" cy="7038627"/>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 name="Rectangle 8"/>
          <p:cNvSpPr/>
          <p:nvPr/>
        </p:nvSpPr>
        <p:spPr bwMode="auto">
          <a:xfrm flipH="1">
            <a:off x="-156233" y="1"/>
            <a:ext cx="5433242" cy="7038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0" name="Title 11"/>
          <p:cNvSpPr>
            <a:spLocks noGrp="1"/>
          </p:cNvSpPr>
          <p:nvPr>
            <p:ph type="title"/>
          </p:nvPr>
        </p:nvSpPr>
        <p:spPr>
          <a:xfrm>
            <a:off x="274638" y="982662"/>
            <a:ext cx="4267199" cy="2209800"/>
          </a:xfrm>
        </p:spPr>
        <p:txBody>
          <a:bodyPr/>
          <a:lstStyle/>
          <a:p>
            <a:r>
              <a:rPr lang="en-US" dirty="0">
                <a:solidFill>
                  <a:schemeClr val="bg1"/>
                </a:solidFill>
              </a:rPr>
              <a:t>Worry-free</a:t>
            </a:r>
            <a:br>
              <a:rPr lang="en-US" dirty="0">
                <a:solidFill>
                  <a:schemeClr val="bg1"/>
                </a:solidFill>
              </a:rPr>
            </a:br>
            <a:r>
              <a:rPr lang="en-US" dirty="0">
                <a:solidFill>
                  <a:schemeClr val="bg1"/>
                </a:solidFill>
              </a:rPr>
              <a:t>self-service</a:t>
            </a:r>
          </a:p>
        </p:txBody>
      </p:sp>
      <p:grpSp>
        <p:nvGrpSpPr>
          <p:cNvPr id="32" name="Group 31"/>
          <p:cNvGrpSpPr/>
          <p:nvPr/>
        </p:nvGrpSpPr>
        <p:grpSpPr>
          <a:xfrm>
            <a:off x="441630" y="3497262"/>
            <a:ext cx="4709807" cy="2050963"/>
            <a:chOff x="441630" y="3497262"/>
            <a:chExt cx="4709807" cy="2050963"/>
          </a:xfrm>
        </p:grpSpPr>
        <p:sp>
          <p:nvSpPr>
            <p:cNvPr id="15" name="TextBox 14"/>
            <p:cNvSpPr txBox="1"/>
            <p:nvPr/>
          </p:nvSpPr>
          <p:spPr>
            <a:xfrm>
              <a:off x="1107255" y="4942178"/>
              <a:ext cx="3276600" cy="606047"/>
            </a:xfrm>
            <a:prstGeom prst="rect">
              <a:avLst/>
            </a:prstGeom>
            <a:noFill/>
          </p:spPr>
          <p:txBody>
            <a:bodyPr wrap="square" lIns="0" tIns="149217" rIns="186521" bIns="149217" rtlCol="0">
              <a:spAutoFit/>
            </a:bodyPr>
            <a:lstStyle/>
            <a:p>
              <a:pPr>
                <a:lnSpc>
                  <a:spcPct val="90000"/>
                </a:lnSpc>
                <a:spcAft>
                  <a:spcPts val="612"/>
                </a:spcAft>
              </a:pPr>
              <a:r>
                <a:rPr lang="en-US" sz="2200" b="1" dirty="0">
                  <a:solidFill>
                    <a:schemeClr val="bg1"/>
                  </a:solidFill>
                  <a:latin typeface="+mn-lt"/>
                </a:rPr>
                <a:t>Track project spending</a:t>
              </a:r>
            </a:p>
          </p:txBody>
        </p:sp>
        <p:sp>
          <p:nvSpPr>
            <p:cNvPr id="17" name="Text Placeholder 2"/>
            <p:cNvSpPr txBox="1">
              <a:spLocks/>
            </p:cNvSpPr>
            <p:nvPr/>
          </p:nvSpPr>
          <p:spPr>
            <a:xfrm>
              <a:off x="1112837" y="3497262"/>
              <a:ext cx="4038600" cy="600164"/>
            </a:xfrm>
            <a:prstGeom prst="rect">
              <a:avLst/>
            </a:prstGeom>
          </p:spPr>
          <p:txBody>
            <a:bodyPr lIns="0"/>
            <a:lst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0"/>
                </a:spcAft>
                <a:buClr>
                  <a:schemeClr val="bg1"/>
                </a:buClr>
                <a:buNone/>
              </a:pPr>
              <a:r>
                <a:rPr lang="en-US" sz="2200" b="1" dirty="0">
                  <a:solidFill>
                    <a:schemeClr val="bg1"/>
                  </a:solidFill>
                  <a:latin typeface="+mn-lt"/>
                  <a:cs typeface="MS PGothic" charset="0"/>
                </a:rPr>
                <a:t>Provision environments with allocated quotas and policies</a:t>
              </a:r>
            </a:p>
            <a:p>
              <a:pPr marL="0" indent="0">
                <a:spcBef>
                  <a:spcPct val="0"/>
                </a:spcBef>
                <a:spcAft>
                  <a:spcPts val="0"/>
                </a:spcAft>
                <a:buClr>
                  <a:schemeClr val="bg1"/>
                </a:buClr>
                <a:buNone/>
              </a:pPr>
              <a:endParaRPr lang="en-US" sz="2200" b="1" dirty="0">
                <a:solidFill>
                  <a:schemeClr val="bg1"/>
                </a:solidFill>
                <a:latin typeface="+mn-lt"/>
                <a:cs typeface="MS PGothic" charset="0"/>
              </a:endParaRPr>
            </a:p>
            <a:p>
              <a:pPr marL="0" indent="0">
                <a:spcBef>
                  <a:spcPct val="0"/>
                </a:spcBef>
                <a:spcAft>
                  <a:spcPts val="0"/>
                </a:spcAft>
                <a:buClr>
                  <a:schemeClr val="bg1"/>
                </a:buClr>
                <a:buNone/>
              </a:pPr>
              <a:r>
                <a:rPr lang="en-US" sz="2200" b="1" dirty="0">
                  <a:solidFill>
                    <a:schemeClr val="bg1"/>
                  </a:solidFill>
                  <a:latin typeface="+mn-lt"/>
                  <a:cs typeface="MS PGothic" charset="0"/>
                </a:rPr>
                <a:t>Control costs</a:t>
              </a:r>
            </a:p>
          </p:txBody>
        </p:sp>
        <p:grpSp>
          <p:nvGrpSpPr>
            <p:cNvPr id="4" name="Group 3"/>
            <p:cNvGrpSpPr/>
            <p:nvPr/>
          </p:nvGrpSpPr>
          <p:grpSpPr>
            <a:xfrm>
              <a:off x="447212" y="3555726"/>
              <a:ext cx="348874" cy="348874"/>
              <a:chOff x="2442225" y="3226450"/>
              <a:chExt cx="389224" cy="389224"/>
            </a:xfrm>
          </p:grpSpPr>
          <p:sp>
            <p:nvSpPr>
              <p:cNvPr id="3" name="Oval 2"/>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1"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64177" y="4400464"/>
              <a:ext cx="348874" cy="348874"/>
              <a:chOff x="2461152" y="3217242"/>
              <a:chExt cx="389224" cy="389224"/>
            </a:xfrm>
          </p:grpSpPr>
          <p:sp>
            <p:nvSpPr>
              <p:cNvPr id="24" name="Oval 23"/>
              <p:cNvSpPr/>
              <p:nvPr/>
            </p:nvSpPr>
            <p:spPr bwMode="auto">
              <a:xfrm>
                <a:off x="2461152" y="3217242"/>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5" name="Freeform 101"/>
              <p:cNvSpPr>
                <a:spLocks/>
              </p:cNvSpPr>
              <p:nvPr/>
            </p:nvSpPr>
            <p:spPr bwMode="black">
              <a:xfrm flipH="1">
                <a:off x="2610216" y="330189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441630" y="5100879"/>
              <a:ext cx="348874" cy="348874"/>
              <a:chOff x="2435997" y="3047020"/>
              <a:chExt cx="389224" cy="389224"/>
            </a:xfrm>
          </p:grpSpPr>
          <p:sp>
            <p:nvSpPr>
              <p:cNvPr id="27" name="Oval 26"/>
              <p:cNvSpPr/>
              <p:nvPr/>
            </p:nvSpPr>
            <p:spPr bwMode="auto">
              <a:xfrm>
                <a:off x="2435997" y="304702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8" name="Freeform 101"/>
              <p:cNvSpPr>
                <a:spLocks/>
              </p:cNvSpPr>
              <p:nvPr/>
            </p:nvSpPr>
            <p:spPr bwMode="black">
              <a:xfrm flipH="1">
                <a:off x="2585062" y="3131668"/>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856" y="1528485"/>
            <a:ext cx="5782084" cy="4524792"/>
          </a:xfrm>
          <a:prstGeom prst="rect">
            <a:avLst/>
          </a:prstGeom>
        </p:spPr>
      </p:pic>
    </p:spTree>
    <p:extLst>
      <p:ext uri="{BB962C8B-B14F-4D97-AF65-F5344CB8AC3E}">
        <p14:creationId xmlns:p14="http://schemas.microsoft.com/office/powerpoint/2010/main" val="1909002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10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P spid="9" grpId="1"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flipH="1">
            <a:off x="-17640" y="0"/>
            <a:ext cx="12471755" cy="7038627"/>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0" name="Rectangle 29"/>
          <p:cNvSpPr/>
          <p:nvPr/>
        </p:nvSpPr>
        <p:spPr bwMode="auto">
          <a:xfrm flipH="1">
            <a:off x="-17643" y="1"/>
            <a:ext cx="5433242" cy="7038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6" name="Title 11"/>
          <p:cNvSpPr>
            <a:spLocks noGrp="1"/>
          </p:cNvSpPr>
          <p:nvPr>
            <p:ph type="title"/>
          </p:nvPr>
        </p:nvSpPr>
        <p:spPr>
          <a:xfrm>
            <a:off x="274638" y="1058862"/>
            <a:ext cx="4267199" cy="2209800"/>
          </a:xfrm>
        </p:spPr>
        <p:txBody>
          <a:bodyPr/>
          <a:lstStyle/>
          <a:p>
            <a:r>
              <a:rPr lang="en-US" dirty="0">
                <a:solidFill>
                  <a:schemeClr val="bg1"/>
                </a:solidFill>
              </a:rPr>
              <a:t>Fast</a:t>
            </a:r>
            <a:br>
              <a:rPr lang="en-US" dirty="0">
                <a:solidFill>
                  <a:schemeClr val="bg1"/>
                </a:solidFill>
              </a:rPr>
            </a:br>
            <a:r>
              <a:rPr lang="en-US" dirty="0">
                <a:solidFill>
                  <a:schemeClr val="bg1"/>
                </a:solidFill>
              </a:rPr>
              <a:t>provisioning</a:t>
            </a:r>
          </a:p>
        </p:txBody>
      </p:sp>
      <p:pic>
        <p:nvPicPr>
          <p:cNvPr id="26" name="Picture 25" descr="fast provisionin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637" y="1058862"/>
            <a:ext cx="3715512" cy="5001768"/>
          </a:xfrm>
          <a:prstGeom prst="rect">
            <a:avLst/>
          </a:prstGeom>
        </p:spPr>
      </p:pic>
      <p:grpSp>
        <p:nvGrpSpPr>
          <p:cNvPr id="31" name="Group 30"/>
          <p:cNvGrpSpPr/>
          <p:nvPr/>
        </p:nvGrpSpPr>
        <p:grpSpPr>
          <a:xfrm>
            <a:off x="447212" y="3497262"/>
            <a:ext cx="4704225" cy="2211794"/>
            <a:chOff x="447212" y="3497262"/>
            <a:chExt cx="4704225" cy="2211794"/>
          </a:xfrm>
        </p:grpSpPr>
        <p:sp>
          <p:nvSpPr>
            <p:cNvPr id="32" name="TextBox 31"/>
            <p:cNvSpPr txBox="1"/>
            <p:nvPr/>
          </p:nvSpPr>
          <p:spPr>
            <a:xfrm>
              <a:off x="1112837" y="4142945"/>
              <a:ext cx="3733800" cy="910746"/>
            </a:xfrm>
            <a:prstGeom prst="rect">
              <a:avLst/>
            </a:prstGeom>
            <a:noFill/>
          </p:spPr>
          <p:txBody>
            <a:bodyPr wrap="square" lIns="0" tIns="149217" rIns="186521" bIns="149217" rtlCol="0">
              <a:spAutoFit/>
            </a:bodyPr>
            <a:lstStyle/>
            <a:p>
              <a:pPr>
                <a:lnSpc>
                  <a:spcPct val="90000"/>
                </a:lnSpc>
                <a:spcAft>
                  <a:spcPts val="612"/>
                </a:spcAft>
              </a:pPr>
              <a:r>
                <a:rPr lang="en-US" sz="2200" b="1" dirty="0">
                  <a:solidFill>
                    <a:schemeClr val="bg1"/>
                  </a:solidFill>
                  <a:latin typeface="+mn-lt"/>
                </a:rPr>
                <a:t>Claim an environment and start working immediately</a:t>
              </a:r>
            </a:p>
          </p:txBody>
        </p:sp>
        <p:sp>
          <p:nvSpPr>
            <p:cNvPr id="33" name="TextBox 32"/>
            <p:cNvSpPr txBox="1"/>
            <p:nvPr/>
          </p:nvSpPr>
          <p:spPr>
            <a:xfrm>
              <a:off x="1112837" y="5103009"/>
              <a:ext cx="2286000" cy="606047"/>
            </a:xfrm>
            <a:prstGeom prst="rect">
              <a:avLst/>
            </a:prstGeom>
            <a:noFill/>
          </p:spPr>
          <p:txBody>
            <a:bodyPr wrap="square" lIns="0" tIns="149217" rIns="186521" bIns="149217" rtlCol="0">
              <a:spAutoFit/>
            </a:bodyPr>
            <a:lstStyle/>
            <a:p>
              <a:pPr>
                <a:lnSpc>
                  <a:spcPct val="90000"/>
                </a:lnSpc>
                <a:spcAft>
                  <a:spcPts val="612"/>
                </a:spcAft>
              </a:pPr>
              <a:r>
                <a:rPr lang="en-US" sz="2200" b="1" dirty="0">
                  <a:solidFill>
                    <a:schemeClr val="bg1"/>
                  </a:solidFill>
                  <a:latin typeface="+mn-lt"/>
                </a:rPr>
                <a:t>Use containers</a:t>
              </a:r>
            </a:p>
          </p:txBody>
        </p:sp>
        <p:sp>
          <p:nvSpPr>
            <p:cNvPr id="34" name="Text Placeholder 2"/>
            <p:cNvSpPr txBox="1">
              <a:spLocks/>
            </p:cNvSpPr>
            <p:nvPr/>
          </p:nvSpPr>
          <p:spPr>
            <a:xfrm>
              <a:off x="1112837" y="3497262"/>
              <a:ext cx="4038600" cy="600164"/>
            </a:xfrm>
            <a:prstGeom prst="rect">
              <a:avLst/>
            </a:prstGeom>
          </p:spPr>
          <p:txBody>
            <a:bodyPr lIns="0"/>
            <a:lst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Font typeface="Arial" charset="0"/>
                <a:buNone/>
              </a:pPr>
              <a:r>
                <a:rPr lang="en-US" sz="2200" b="1" dirty="0">
                  <a:solidFill>
                    <a:schemeClr val="bg1"/>
                  </a:solidFill>
                  <a:latin typeface="+mn-lt"/>
                </a:rPr>
                <a:t>Pre-provision environments</a:t>
              </a:r>
            </a:p>
          </p:txBody>
        </p:sp>
        <p:grpSp>
          <p:nvGrpSpPr>
            <p:cNvPr id="35" name="Group 34"/>
            <p:cNvGrpSpPr/>
            <p:nvPr/>
          </p:nvGrpSpPr>
          <p:grpSpPr>
            <a:xfrm>
              <a:off x="447212" y="3555726"/>
              <a:ext cx="348874" cy="348874"/>
              <a:chOff x="2442225" y="3226450"/>
              <a:chExt cx="389224" cy="389224"/>
            </a:xfrm>
          </p:grpSpPr>
          <p:sp>
            <p:nvSpPr>
              <p:cNvPr id="42" name="Oval 41"/>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3"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447212" y="4263947"/>
              <a:ext cx="348874" cy="348874"/>
              <a:chOff x="2442225" y="3064936"/>
              <a:chExt cx="389224" cy="389224"/>
            </a:xfrm>
          </p:grpSpPr>
          <p:sp>
            <p:nvSpPr>
              <p:cNvPr id="40" name="Oval 39"/>
              <p:cNvSpPr/>
              <p:nvPr/>
            </p:nvSpPr>
            <p:spPr bwMode="auto">
              <a:xfrm>
                <a:off x="2442225" y="3064936"/>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1" name="Freeform 101"/>
              <p:cNvSpPr>
                <a:spLocks/>
              </p:cNvSpPr>
              <p:nvPr/>
            </p:nvSpPr>
            <p:spPr bwMode="black">
              <a:xfrm flipH="1">
                <a:off x="2591289" y="3149586"/>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p:nvPr/>
          </p:nvGrpSpPr>
          <p:grpSpPr>
            <a:xfrm>
              <a:off x="447212" y="5261709"/>
              <a:ext cx="348874" cy="348874"/>
              <a:chOff x="2442225" y="3226450"/>
              <a:chExt cx="389224" cy="389224"/>
            </a:xfrm>
          </p:grpSpPr>
          <p:sp>
            <p:nvSpPr>
              <p:cNvPr id="38" name="Oval 37"/>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9"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65344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1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flipH="1">
            <a:off x="-17640" y="0"/>
            <a:ext cx="12471755" cy="7038627"/>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3" name="Rectangle 32"/>
          <p:cNvSpPr/>
          <p:nvPr/>
        </p:nvSpPr>
        <p:spPr bwMode="auto">
          <a:xfrm flipH="1">
            <a:off x="-17643" y="1"/>
            <a:ext cx="5433242" cy="7038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8" name="Title 11"/>
          <p:cNvSpPr txBox="1">
            <a:spLocks/>
          </p:cNvSpPr>
          <p:nvPr/>
        </p:nvSpPr>
        <p:spPr>
          <a:xfrm>
            <a:off x="274638" y="830262"/>
            <a:ext cx="4648199" cy="3390900"/>
          </a:xfrm>
          <a:prstGeom prst="rect">
            <a:avLst/>
          </a:prstGeom>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dirty="0">
                <a:solidFill>
                  <a:schemeClr val="bg1"/>
                </a:solidFill>
              </a:rPr>
              <a:t>Create once, use everywhere, by everyone</a:t>
            </a:r>
          </a:p>
        </p:txBody>
      </p:sp>
      <p:grpSp>
        <p:nvGrpSpPr>
          <p:cNvPr id="34" name="Group 33"/>
          <p:cNvGrpSpPr/>
          <p:nvPr/>
        </p:nvGrpSpPr>
        <p:grpSpPr>
          <a:xfrm>
            <a:off x="447212" y="3497262"/>
            <a:ext cx="4323225" cy="2236083"/>
            <a:chOff x="447212" y="3497262"/>
            <a:chExt cx="4323225" cy="2236083"/>
          </a:xfrm>
        </p:grpSpPr>
        <p:sp>
          <p:nvSpPr>
            <p:cNvPr id="35" name="TextBox 34"/>
            <p:cNvSpPr txBox="1"/>
            <p:nvPr/>
          </p:nvSpPr>
          <p:spPr>
            <a:xfrm>
              <a:off x="1112837" y="4140677"/>
              <a:ext cx="3657600" cy="910746"/>
            </a:xfrm>
            <a:prstGeom prst="rect">
              <a:avLst/>
            </a:prstGeom>
            <a:noFill/>
          </p:spPr>
          <p:txBody>
            <a:bodyPr wrap="square" lIns="0" tIns="149217" rIns="186521" bIns="149217" rtlCol="0">
              <a:spAutoFit/>
            </a:bodyPr>
            <a:lstStyle/>
            <a:p>
              <a:pPr>
                <a:lnSpc>
                  <a:spcPct val="90000"/>
                </a:lnSpc>
                <a:spcAft>
                  <a:spcPts val="612"/>
                </a:spcAft>
              </a:pPr>
              <a:r>
                <a:rPr lang="en-US" sz="2200" b="1" dirty="0">
                  <a:solidFill>
                    <a:schemeClr val="bg1"/>
                  </a:solidFill>
                  <a:latin typeface="+mn-lt"/>
                </a:rPr>
                <a:t>Share templates within your team</a:t>
              </a:r>
            </a:p>
          </p:txBody>
        </p:sp>
        <p:sp>
          <p:nvSpPr>
            <p:cNvPr id="36" name="TextBox 35"/>
            <p:cNvSpPr txBox="1"/>
            <p:nvPr/>
          </p:nvSpPr>
          <p:spPr>
            <a:xfrm>
              <a:off x="1112837" y="5127298"/>
              <a:ext cx="3657600" cy="606047"/>
            </a:xfrm>
            <a:prstGeom prst="rect">
              <a:avLst/>
            </a:prstGeom>
            <a:noFill/>
          </p:spPr>
          <p:txBody>
            <a:bodyPr wrap="square" lIns="0" tIns="149217" rIns="186521" bIns="149217" rtlCol="0">
              <a:spAutoFit/>
            </a:bodyPr>
            <a:lstStyle/>
            <a:p>
              <a:pPr>
                <a:lnSpc>
                  <a:spcPct val="90000"/>
                </a:lnSpc>
                <a:spcAft>
                  <a:spcPts val="612"/>
                </a:spcAft>
              </a:pPr>
              <a:r>
                <a:rPr lang="en-US" sz="2200" b="1" dirty="0">
                  <a:solidFill>
                    <a:schemeClr val="bg1"/>
                  </a:solidFill>
                  <a:latin typeface="+mn-lt"/>
                </a:rPr>
                <a:t>Test environments easily</a:t>
              </a:r>
            </a:p>
          </p:txBody>
        </p:sp>
        <p:sp>
          <p:nvSpPr>
            <p:cNvPr id="37" name="Text Placeholder 2"/>
            <p:cNvSpPr txBox="1">
              <a:spLocks/>
            </p:cNvSpPr>
            <p:nvPr/>
          </p:nvSpPr>
          <p:spPr>
            <a:xfrm>
              <a:off x="1112837" y="3497262"/>
              <a:ext cx="3200400" cy="600164"/>
            </a:xfrm>
            <a:prstGeom prst="rect">
              <a:avLst/>
            </a:prstGeom>
          </p:spPr>
          <p:txBody>
            <a:bodyPr lIns="0"/>
            <a:lst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Font typeface="Arial" charset="0"/>
                <a:buNone/>
              </a:pPr>
              <a:r>
                <a:rPr lang="en-US" sz="2200" b="1" dirty="0">
                  <a:solidFill>
                    <a:schemeClr val="bg1"/>
                  </a:solidFill>
                  <a:latin typeface="+mn-lt"/>
                </a:rPr>
                <a:t>Create templates once</a:t>
              </a:r>
            </a:p>
          </p:txBody>
        </p:sp>
        <p:grpSp>
          <p:nvGrpSpPr>
            <p:cNvPr id="38" name="Group 37"/>
            <p:cNvGrpSpPr/>
            <p:nvPr/>
          </p:nvGrpSpPr>
          <p:grpSpPr>
            <a:xfrm>
              <a:off x="447212" y="3555726"/>
              <a:ext cx="348874" cy="348874"/>
              <a:chOff x="2442225" y="3226450"/>
              <a:chExt cx="389224" cy="389224"/>
            </a:xfrm>
          </p:grpSpPr>
          <p:sp>
            <p:nvSpPr>
              <p:cNvPr id="45" name="Oval 44"/>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6"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447212" y="4261678"/>
              <a:ext cx="348874" cy="348874"/>
              <a:chOff x="2442225" y="3062404"/>
              <a:chExt cx="389224" cy="389224"/>
            </a:xfrm>
          </p:grpSpPr>
          <p:sp>
            <p:nvSpPr>
              <p:cNvPr id="43" name="Oval 42"/>
              <p:cNvSpPr/>
              <p:nvPr/>
            </p:nvSpPr>
            <p:spPr bwMode="auto">
              <a:xfrm>
                <a:off x="2442225" y="3062404"/>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4" name="Freeform 101"/>
              <p:cNvSpPr>
                <a:spLocks/>
              </p:cNvSpPr>
              <p:nvPr/>
            </p:nvSpPr>
            <p:spPr bwMode="black">
              <a:xfrm flipH="1">
                <a:off x="2591289" y="3147055"/>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447212" y="5285999"/>
              <a:ext cx="348874" cy="348874"/>
              <a:chOff x="2442225" y="3253549"/>
              <a:chExt cx="389224" cy="389224"/>
            </a:xfrm>
          </p:grpSpPr>
          <p:sp>
            <p:nvSpPr>
              <p:cNvPr id="41" name="Oval 40"/>
              <p:cNvSpPr/>
              <p:nvPr/>
            </p:nvSpPr>
            <p:spPr bwMode="auto">
              <a:xfrm>
                <a:off x="2442225" y="3253549"/>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42" name="Freeform 101"/>
              <p:cNvSpPr>
                <a:spLocks/>
              </p:cNvSpPr>
              <p:nvPr/>
            </p:nvSpPr>
            <p:spPr bwMode="black">
              <a:xfrm flipH="1">
                <a:off x="2591289" y="3338199"/>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pic>
        <p:nvPicPr>
          <p:cNvPr id="47" name="Picture 46" descr="create o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924" y="830262"/>
            <a:ext cx="4154250" cy="5920446"/>
          </a:xfrm>
          <a:prstGeom prst="rect">
            <a:avLst/>
          </a:prstGeom>
        </p:spPr>
      </p:pic>
    </p:spTree>
    <p:extLst>
      <p:ext uri="{BB962C8B-B14F-4D97-AF65-F5344CB8AC3E}">
        <p14:creationId xmlns:p14="http://schemas.microsoft.com/office/powerpoint/2010/main" val="1395235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10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flipH="1">
            <a:off x="-17640" y="0"/>
            <a:ext cx="12471755" cy="7038627"/>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6" name="Rectangle 25"/>
          <p:cNvSpPr/>
          <p:nvPr/>
        </p:nvSpPr>
        <p:spPr bwMode="auto">
          <a:xfrm flipH="1">
            <a:off x="-17643" y="1"/>
            <a:ext cx="5433242" cy="7038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9" name="Title 11"/>
          <p:cNvSpPr>
            <a:spLocks noGrp="1"/>
          </p:cNvSpPr>
          <p:nvPr>
            <p:ph type="title"/>
          </p:nvPr>
        </p:nvSpPr>
        <p:spPr>
          <a:xfrm>
            <a:off x="274638" y="830262"/>
            <a:ext cx="4267199" cy="2209800"/>
          </a:xfrm>
        </p:spPr>
        <p:txBody>
          <a:bodyPr/>
          <a:lstStyle/>
          <a:p>
            <a:r>
              <a:rPr lang="en-US" dirty="0">
                <a:solidFill>
                  <a:schemeClr val="bg1"/>
                </a:solidFill>
              </a:rPr>
              <a:t>Integrate with your existing toolchain</a:t>
            </a:r>
          </a:p>
        </p:txBody>
      </p:sp>
      <p:grpSp>
        <p:nvGrpSpPr>
          <p:cNvPr id="27" name="Group 26"/>
          <p:cNvGrpSpPr/>
          <p:nvPr/>
        </p:nvGrpSpPr>
        <p:grpSpPr>
          <a:xfrm>
            <a:off x="447212" y="3497262"/>
            <a:ext cx="4422221" cy="2211794"/>
            <a:chOff x="447212" y="3497262"/>
            <a:chExt cx="4422221" cy="2211794"/>
          </a:xfrm>
        </p:grpSpPr>
        <p:sp>
          <p:nvSpPr>
            <p:cNvPr id="28" name="TextBox 27"/>
            <p:cNvSpPr txBox="1"/>
            <p:nvPr/>
          </p:nvSpPr>
          <p:spPr>
            <a:xfrm>
              <a:off x="1112837" y="4287716"/>
              <a:ext cx="3429000" cy="910746"/>
            </a:xfrm>
            <a:prstGeom prst="rect">
              <a:avLst/>
            </a:prstGeom>
            <a:noFill/>
          </p:spPr>
          <p:txBody>
            <a:bodyPr wrap="square" lIns="0" tIns="149217" rIns="186521" bIns="149217" rtlCol="0">
              <a:spAutoFit/>
            </a:bodyPr>
            <a:lstStyle/>
            <a:p>
              <a:pPr>
                <a:lnSpc>
                  <a:spcPct val="90000"/>
                </a:lnSpc>
                <a:spcAft>
                  <a:spcPts val="612"/>
                </a:spcAft>
              </a:pPr>
              <a:r>
                <a:rPr lang="en-US" sz="2200" b="1" dirty="0">
                  <a:solidFill>
                    <a:schemeClr val="bg1"/>
                  </a:solidFill>
                  <a:latin typeface="+mn-lt"/>
                </a:rPr>
                <a:t>Dev-test from preferred CI tool</a:t>
              </a:r>
            </a:p>
          </p:txBody>
        </p:sp>
        <p:sp>
          <p:nvSpPr>
            <p:cNvPr id="29" name="TextBox 28"/>
            <p:cNvSpPr txBox="1"/>
            <p:nvPr/>
          </p:nvSpPr>
          <p:spPr>
            <a:xfrm>
              <a:off x="1112837" y="5103009"/>
              <a:ext cx="3429000" cy="606047"/>
            </a:xfrm>
            <a:prstGeom prst="rect">
              <a:avLst/>
            </a:prstGeom>
            <a:noFill/>
          </p:spPr>
          <p:txBody>
            <a:bodyPr wrap="square" lIns="0" tIns="149217" rIns="186521" bIns="149217" rtlCol="0">
              <a:spAutoFit/>
            </a:bodyPr>
            <a:lstStyle/>
            <a:p>
              <a:pPr>
                <a:lnSpc>
                  <a:spcPct val="90000"/>
                </a:lnSpc>
                <a:spcAft>
                  <a:spcPts val="612"/>
                </a:spcAft>
              </a:pPr>
              <a:r>
                <a:rPr lang="en-US" sz="2200" b="1" dirty="0">
                  <a:solidFill>
                    <a:schemeClr val="bg1"/>
                  </a:solidFill>
                  <a:latin typeface="+mn-lt"/>
                </a:rPr>
                <a:t>Use command line tool</a:t>
              </a:r>
            </a:p>
          </p:txBody>
        </p:sp>
        <p:sp>
          <p:nvSpPr>
            <p:cNvPr id="30" name="Text Placeholder 2"/>
            <p:cNvSpPr txBox="1">
              <a:spLocks/>
            </p:cNvSpPr>
            <p:nvPr/>
          </p:nvSpPr>
          <p:spPr>
            <a:xfrm>
              <a:off x="1112837" y="3497262"/>
              <a:ext cx="3756596" cy="600164"/>
            </a:xfrm>
            <a:prstGeom prst="rect">
              <a:avLst/>
            </a:prstGeom>
          </p:spPr>
          <p:txBody>
            <a:bodyPr lIns="0"/>
            <a:lst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bg1"/>
                </a:buClr>
                <a:buFont typeface="Arial" charset="0"/>
                <a:buNone/>
              </a:pPr>
              <a:r>
                <a:rPr lang="en-US" sz="2200" b="1" dirty="0">
                  <a:solidFill>
                    <a:schemeClr val="bg1"/>
                  </a:solidFill>
                  <a:latin typeface="+mn-lt"/>
                </a:rPr>
                <a:t>Leverage premade plug-ins or API</a:t>
              </a:r>
            </a:p>
          </p:txBody>
        </p:sp>
        <p:grpSp>
          <p:nvGrpSpPr>
            <p:cNvPr id="31" name="Group 30"/>
            <p:cNvGrpSpPr/>
            <p:nvPr/>
          </p:nvGrpSpPr>
          <p:grpSpPr>
            <a:xfrm>
              <a:off x="447212" y="3555726"/>
              <a:ext cx="348874" cy="348874"/>
              <a:chOff x="2442225" y="3226450"/>
              <a:chExt cx="389224" cy="389224"/>
            </a:xfrm>
          </p:grpSpPr>
          <p:sp>
            <p:nvSpPr>
              <p:cNvPr id="38" name="Oval 37"/>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9"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p:nvGrpSpPr>
          <p:grpSpPr>
            <a:xfrm>
              <a:off x="447212" y="4408717"/>
              <a:ext cx="348874" cy="348874"/>
              <a:chOff x="2442225" y="3226450"/>
              <a:chExt cx="389224" cy="389224"/>
            </a:xfrm>
          </p:grpSpPr>
          <p:sp>
            <p:nvSpPr>
              <p:cNvPr id="36" name="Oval 35"/>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7"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447212" y="5261709"/>
              <a:ext cx="348874" cy="348874"/>
              <a:chOff x="2442225" y="3226450"/>
              <a:chExt cx="389224" cy="389224"/>
            </a:xfrm>
          </p:grpSpPr>
          <p:sp>
            <p:nvSpPr>
              <p:cNvPr id="34" name="Oval 33"/>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35"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p:cNvGrpSpPr/>
          <p:nvPr/>
        </p:nvGrpSpPr>
        <p:grpSpPr>
          <a:xfrm>
            <a:off x="6180156" y="639781"/>
            <a:ext cx="5568199" cy="5638762"/>
            <a:chOff x="6180156" y="639781"/>
            <a:chExt cx="5568199" cy="5638762"/>
          </a:xfrm>
        </p:grpSpPr>
        <p:sp>
          <p:nvSpPr>
            <p:cNvPr id="7" name="Oval 6"/>
            <p:cNvSpPr/>
            <p:nvPr/>
          </p:nvSpPr>
          <p:spPr bwMode="auto">
            <a:xfrm>
              <a:off x="6599237" y="1135062"/>
              <a:ext cx="4724400" cy="4724400"/>
            </a:xfrm>
            <a:prstGeom prst="ellipse">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nvGrpSpPr>
            <p:cNvPr id="61" name="Group 60"/>
            <p:cNvGrpSpPr/>
            <p:nvPr/>
          </p:nvGrpSpPr>
          <p:grpSpPr>
            <a:xfrm>
              <a:off x="6180156" y="639781"/>
              <a:ext cx="5568199" cy="5638762"/>
              <a:chOff x="6256356" y="639781"/>
              <a:chExt cx="5568199" cy="5638762"/>
            </a:xfrm>
          </p:grpSpPr>
          <p:sp>
            <p:nvSpPr>
              <p:cNvPr id="4" name="Oval 3"/>
              <p:cNvSpPr/>
              <p:nvPr/>
            </p:nvSpPr>
            <p:spPr bwMode="auto">
              <a:xfrm>
                <a:off x="8618556" y="639781"/>
                <a:ext cx="838162" cy="838162"/>
              </a:xfrm>
              <a:prstGeom prst="ellipse">
                <a:avLst/>
              </a:prstGeom>
              <a:solidFill>
                <a:schemeClr val="bg1">
                  <a:lumMod val="95000"/>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0" name="Oval 49"/>
              <p:cNvSpPr/>
              <p:nvPr/>
            </p:nvSpPr>
            <p:spPr bwMode="auto">
              <a:xfrm>
                <a:off x="6942156" y="1325581"/>
                <a:ext cx="838162" cy="838162"/>
              </a:xfrm>
              <a:prstGeom prst="ellipse">
                <a:avLst/>
              </a:prstGeom>
              <a:solidFill>
                <a:schemeClr val="bg1">
                  <a:lumMod val="95000"/>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1" name="Oval 50"/>
              <p:cNvSpPr/>
              <p:nvPr/>
            </p:nvSpPr>
            <p:spPr bwMode="auto">
              <a:xfrm>
                <a:off x="6256356" y="3001981"/>
                <a:ext cx="838162" cy="838162"/>
              </a:xfrm>
              <a:prstGeom prst="ellipse">
                <a:avLst/>
              </a:prstGeom>
              <a:solidFill>
                <a:schemeClr val="bg1">
                  <a:lumMod val="95000"/>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5" name="Oval 54"/>
              <p:cNvSpPr/>
              <p:nvPr/>
            </p:nvSpPr>
            <p:spPr bwMode="auto">
              <a:xfrm>
                <a:off x="8618556" y="5440381"/>
                <a:ext cx="838162" cy="838162"/>
              </a:xfrm>
              <a:prstGeom prst="ellipse">
                <a:avLst/>
              </a:prstGeom>
              <a:solidFill>
                <a:schemeClr val="bg1">
                  <a:lumMod val="95000"/>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4" name="Oval 53"/>
              <p:cNvSpPr/>
              <p:nvPr/>
            </p:nvSpPr>
            <p:spPr bwMode="auto">
              <a:xfrm>
                <a:off x="10986393" y="3001981"/>
                <a:ext cx="838162" cy="838162"/>
              </a:xfrm>
              <a:prstGeom prst="ellipse">
                <a:avLst/>
              </a:prstGeom>
              <a:solidFill>
                <a:schemeClr val="bg1">
                  <a:lumMod val="95000"/>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6869" y="3139178"/>
                <a:ext cx="408770" cy="564320"/>
              </a:xfrm>
              <a:prstGeom prst="rect">
                <a:avLst/>
              </a:prstGeom>
            </p:spPr>
          </p:pic>
          <p:sp>
            <p:nvSpPr>
              <p:cNvPr id="57" name="Oval 56"/>
              <p:cNvSpPr/>
              <p:nvPr/>
            </p:nvSpPr>
            <p:spPr bwMode="auto">
              <a:xfrm>
                <a:off x="10294956" y="1325581"/>
                <a:ext cx="838162" cy="838162"/>
              </a:xfrm>
              <a:prstGeom prst="ellipse">
                <a:avLst/>
              </a:prstGeom>
              <a:solidFill>
                <a:schemeClr val="bg1">
                  <a:lumMod val="95000"/>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8" name="Oval 57"/>
              <p:cNvSpPr/>
              <p:nvPr/>
            </p:nvSpPr>
            <p:spPr bwMode="auto">
              <a:xfrm>
                <a:off x="6942156" y="4678381"/>
                <a:ext cx="838162" cy="838162"/>
              </a:xfrm>
              <a:prstGeom prst="ellipse">
                <a:avLst/>
              </a:prstGeom>
              <a:solidFill>
                <a:schemeClr val="bg1">
                  <a:lumMod val="95000"/>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9" name="Oval 58"/>
              <p:cNvSpPr/>
              <p:nvPr/>
            </p:nvSpPr>
            <p:spPr bwMode="auto">
              <a:xfrm>
                <a:off x="10294956" y="4678381"/>
                <a:ext cx="838162" cy="838162"/>
              </a:xfrm>
              <a:prstGeom prst="ellipse">
                <a:avLst/>
              </a:prstGeom>
              <a:solidFill>
                <a:schemeClr val="bg1">
                  <a:lumMod val="95000"/>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6997" y="1511343"/>
                <a:ext cx="792794" cy="39639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1144" y="769684"/>
                <a:ext cx="635308" cy="525716"/>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14499" y="1619241"/>
                <a:ext cx="604502" cy="252682"/>
              </a:xfrm>
              <a:prstGeom prst="rect">
                <a:avLst/>
              </a:prstGeom>
            </p:spPr>
          </p:pic>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6016" y="4788809"/>
                <a:ext cx="554025" cy="605978"/>
              </a:xfrm>
              <a:prstGeom prst="rect">
                <a:avLst/>
              </a:prstGeom>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r="22749"/>
              <a:stretch/>
            </p:blipFill>
            <p:spPr>
              <a:xfrm>
                <a:off x="8792340" y="5576172"/>
                <a:ext cx="473898" cy="604084"/>
              </a:xfrm>
              <a:prstGeom prst="rect">
                <a:avLst/>
              </a:prstGeom>
            </p:spPr>
          </p:pic>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5904" y="5036901"/>
                <a:ext cx="653067" cy="153470"/>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8594" y="3212196"/>
                <a:ext cx="344866" cy="425790"/>
              </a:xfrm>
              <a:prstGeom prst="rect">
                <a:avLst/>
              </a:prstGeom>
            </p:spPr>
          </p:pic>
        </p:grpSp>
        <p:pic>
          <p:nvPicPr>
            <p:cNvPr id="49" name="Picture 4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0358" y="2180784"/>
              <a:ext cx="3276470" cy="2154678"/>
            </a:xfrm>
            <a:prstGeom prst="rect">
              <a:avLst/>
            </a:prstGeom>
          </p:spPr>
        </p:pic>
      </p:grpSp>
    </p:spTree>
    <p:extLst>
      <p:ext uri="{BB962C8B-B14F-4D97-AF65-F5344CB8AC3E}">
        <p14:creationId xmlns:p14="http://schemas.microsoft.com/office/powerpoint/2010/main" val="3353690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bg1"/>
                </a:solidFill>
              </a:rPr>
              <a:t>DevTest Labs Scenarios</a:t>
            </a:r>
          </a:p>
        </p:txBody>
      </p:sp>
      <p:sp>
        <p:nvSpPr>
          <p:cNvPr id="4" name="Text Placeholder 3"/>
          <p:cNvSpPr>
            <a:spLocks noGrp="1"/>
          </p:cNvSpPr>
          <p:nvPr>
            <p:ph idx="4294967295"/>
          </p:nvPr>
        </p:nvSpPr>
        <p:spPr>
          <a:xfrm>
            <a:off x="547688" y="1212850"/>
            <a:ext cx="11336337" cy="4611688"/>
          </a:xfrm>
        </p:spPr>
        <p:txBody>
          <a:bodyPr/>
          <a:lstStyle/>
          <a:p>
            <a:pPr marL="0" indent="0" algn="just" defTabSz="932205">
              <a:buNone/>
              <a:defRPr/>
            </a:pPr>
            <a:r>
              <a:rPr lang="en-US" sz="4080" dirty="0">
                <a:solidFill>
                  <a:schemeClr val="bg1"/>
                </a:solidFill>
              </a:rPr>
              <a:t>Dev Box</a:t>
            </a:r>
          </a:p>
          <a:p>
            <a:pPr marL="0" indent="0" algn="just" defTabSz="932205">
              <a:buNone/>
              <a:defRPr/>
            </a:pPr>
            <a:r>
              <a:rPr lang="en-US" sz="4080" dirty="0">
                <a:solidFill>
                  <a:schemeClr val="bg1"/>
                </a:solidFill>
              </a:rPr>
              <a:t>Test my latest app</a:t>
            </a:r>
          </a:p>
          <a:p>
            <a:pPr marL="0" indent="0" algn="just" defTabSz="932205">
              <a:buNone/>
              <a:defRPr/>
            </a:pPr>
            <a:r>
              <a:rPr lang="en-US" sz="4080" dirty="0">
                <a:solidFill>
                  <a:schemeClr val="bg1"/>
                </a:solidFill>
              </a:rPr>
              <a:t>Training/Hackathons</a:t>
            </a:r>
          </a:p>
          <a:p>
            <a:pPr marL="0" indent="0" algn="just" defTabSz="932205">
              <a:buNone/>
              <a:defRPr/>
            </a:pPr>
            <a:r>
              <a:rPr lang="en-US" sz="4080" dirty="0">
                <a:solidFill>
                  <a:schemeClr val="bg1"/>
                </a:solidFill>
              </a:rPr>
              <a:t>Trial/Demo</a:t>
            </a:r>
          </a:p>
        </p:txBody>
      </p:sp>
    </p:spTree>
    <p:extLst>
      <p:ext uri="{BB962C8B-B14F-4D97-AF65-F5344CB8AC3E}">
        <p14:creationId xmlns:p14="http://schemas.microsoft.com/office/powerpoint/2010/main" val="152937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98438" y="2083786"/>
            <a:ext cx="9857099" cy="1569518"/>
          </a:xfrm>
        </p:spPr>
        <p:txBody>
          <a:bodyPr/>
          <a:lstStyle/>
          <a:p>
            <a:pPr marL="0" indent="0" algn="just" defTabSz="932384">
              <a:buNone/>
              <a:defRPr/>
            </a:pPr>
            <a:r>
              <a:rPr lang="en-US" sz="9791" dirty="0">
                <a:solidFill>
                  <a:schemeClr val="bg1"/>
                </a:solidFill>
                <a:ea typeface="+mn-ea"/>
                <a:cs typeface="+mn-cs"/>
              </a:rPr>
              <a:t>Demo</a:t>
            </a:r>
          </a:p>
        </p:txBody>
      </p:sp>
    </p:spTree>
    <p:extLst>
      <p:ext uri="{BB962C8B-B14F-4D97-AF65-F5344CB8AC3E}">
        <p14:creationId xmlns:p14="http://schemas.microsoft.com/office/powerpoint/2010/main" val="394781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bg1"/>
                </a:solidFill>
              </a:rPr>
              <a:t>What’s in the demo:</a:t>
            </a:r>
          </a:p>
        </p:txBody>
      </p:sp>
      <p:sp>
        <p:nvSpPr>
          <p:cNvPr id="4" name="Text Placeholder 3"/>
          <p:cNvSpPr>
            <a:spLocks noGrp="1"/>
          </p:cNvSpPr>
          <p:nvPr>
            <p:ph idx="4294967295"/>
          </p:nvPr>
        </p:nvSpPr>
        <p:spPr>
          <a:xfrm>
            <a:off x="547688" y="1212850"/>
            <a:ext cx="11336337" cy="4611688"/>
          </a:xfrm>
        </p:spPr>
        <p:txBody>
          <a:bodyPr/>
          <a:lstStyle/>
          <a:p>
            <a:pPr algn="just" defTabSz="932205">
              <a:defRPr/>
            </a:pPr>
            <a:r>
              <a:rPr lang="en-US" sz="3600" dirty="0">
                <a:solidFill>
                  <a:schemeClr val="bg1"/>
                </a:solidFill>
              </a:rPr>
              <a:t>Create a lab</a:t>
            </a:r>
          </a:p>
          <a:p>
            <a:pPr algn="just" defTabSz="932205">
              <a:defRPr/>
            </a:pPr>
            <a:r>
              <a:rPr lang="en-US" sz="3600" dirty="0">
                <a:solidFill>
                  <a:schemeClr val="bg1"/>
                </a:solidFill>
              </a:rPr>
              <a:t>Set policies</a:t>
            </a:r>
          </a:p>
          <a:p>
            <a:pPr algn="just" defTabSz="932205">
              <a:defRPr/>
            </a:pPr>
            <a:r>
              <a:rPr lang="en-US" sz="3600" dirty="0">
                <a:solidFill>
                  <a:schemeClr val="bg1"/>
                </a:solidFill>
              </a:rPr>
              <a:t>Set virtual networks</a:t>
            </a:r>
          </a:p>
          <a:p>
            <a:pPr algn="just" defTabSz="932205">
              <a:defRPr/>
            </a:pPr>
            <a:r>
              <a:rPr lang="en-US" sz="3600" dirty="0">
                <a:solidFill>
                  <a:schemeClr val="bg1"/>
                </a:solidFill>
              </a:rPr>
              <a:t>Configure artifact repositories</a:t>
            </a:r>
          </a:p>
          <a:p>
            <a:pPr algn="just" defTabSz="932205">
              <a:defRPr/>
            </a:pPr>
            <a:r>
              <a:rPr lang="en-US" sz="3600" dirty="0">
                <a:solidFill>
                  <a:schemeClr val="bg1"/>
                </a:solidFill>
              </a:rPr>
              <a:t>Manage VM bases</a:t>
            </a:r>
          </a:p>
          <a:p>
            <a:pPr algn="just" defTabSz="932205">
              <a:defRPr/>
            </a:pPr>
            <a:r>
              <a:rPr lang="en-US" altLang="zh-CN" sz="3600" dirty="0">
                <a:solidFill>
                  <a:schemeClr val="bg1"/>
                </a:solidFill>
              </a:rPr>
              <a:t>Add lab users</a:t>
            </a:r>
            <a:endParaRPr lang="en-US" sz="3600" dirty="0">
              <a:solidFill>
                <a:schemeClr val="bg1"/>
              </a:solidFill>
            </a:endParaRPr>
          </a:p>
          <a:p>
            <a:pPr algn="just" defTabSz="932205">
              <a:defRPr/>
            </a:pPr>
            <a:r>
              <a:rPr lang="en-US" sz="3600" dirty="0">
                <a:solidFill>
                  <a:schemeClr val="bg1"/>
                </a:solidFill>
              </a:rPr>
              <a:t>Create a VM</a:t>
            </a:r>
          </a:p>
          <a:p>
            <a:pPr algn="just" defTabSz="932205">
              <a:defRPr/>
            </a:pPr>
            <a:r>
              <a:rPr lang="en-US" sz="3600" dirty="0">
                <a:solidFill>
                  <a:schemeClr val="bg1"/>
                </a:solidFill>
              </a:rPr>
              <a:t>Manage existing VMs</a:t>
            </a:r>
          </a:p>
          <a:p>
            <a:pPr algn="just" defTabSz="932205">
              <a:defRPr/>
            </a:pPr>
            <a:r>
              <a:rPr lang="en-US" sz="3600" dirty="0">
                <a:solidFill>
                  <a:schemeClr val="bg1"/>
                </a:solidFill>
              </a:rPr>
              <a:t>Price</a:t>
            </a:r>
          </a:p>
          <a:p>
            <a:pPr marL="0" indent="0" algn="just" defTabSz="932205">
              <a:buNone/>
              <a:defRPr/>
            </a:pPr>
            <a:endParaRPr lang="en-US" sz="3600" dirty="0">
              <a:solidFill>
                <a:schemeClr val="bg1"/>
              </a:solidFill>
            </a:endParaRPr>
          </a:p>
        </p:txBody>
      </p:sp>
    </p:spTree>
    <p:extLst>
      <p:ext uri="{BB962C8B-B14F-4D97-AF65-F5344CB8AC3E}">
        <p14:creationId xmlns:p14="http://schemas.microsoft.com/office/powerpoint/2010/main" val="18396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Lab</a:t>
            </a:r>
          </a:p>
        </p:txBody>
      </p:sp>
    </p:spTree>
    <p:extLst>
      <p:ext uri="{BB962C8B-B14F-4D97-AF65-F5344CB8AC3E}">
        <p14:creationId xmlns:p14="http://schemas.microsoft.com/office/powerpoint/2010/main" val="2898238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7037" y="0"/>
            <a:ext cx="11578196" cy="6995160"/>
          </a:xfrm>
          <a:prstGeom prst="rect">
            <a:avLst/>
          </a:prstGeom>
        </p:spPr>
      </p:pic>
    </p:spTree>
    <p:extLst>
      <p:ext uri="{BB962C8B-B14F-4D97-AF65-F5344CB8AC3E}">
        <p14:creationId xmlns:p14="http://schemas.microsoft.com/office/powerpoint/2010/main" val="2972328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0"/>
            <a:ext cx="11578196" cy="6995160"/>
          </a:xfrm>
          <a:prstGeom prst="rect">
            <a:avLst/>
          </a:prstGeom>
        </p:spPr>
      </p:pic>
    </p:spTree>
    <p:extLst>
      <p:ext uri="{BB962C8B-B14F-4D97-AF65-F5344CB8AC3E}">
        <p14:creationId xmlns:p14="http://schemas.microsoft.com/office/powerpoint/2010/main" val="3454045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Azure </a:t>
            </a:r>
            <a:r>
              <a:rPr lang="es-ES_tradnl" dirty="0" err="1"/>
              <a:t>DevTest</a:t>
            </a:r>
            <a:r>
              <a:rPr lang="es-ES_tradnl" dirty="0"/>
              <a:t> </a:t>
            </a:r>
            <a:r>
              <a:rPr lang="es-ES_tradnl" dirty="0" err="1"/>
              <a:t>Labs</a:t>
            </a:r>
            <a:endParaRPr lang="es-ES_tradnl" dirty="0"/>
          </a:p>
        </p:txBody>
      </p:sp>
      <p:sp>
        <p:nvSpPr>
          <p:cNvPr id="3" name="Marcador de texto 2"/>
          <p:cNvSpPr>
            <a:spLocks noGrp="1"/>
          </p:cNvSpPr>
          <p:nvPr>
            <p:ph type="body" sz="quarter" idx="14"/>
          </p:nvPr>
        </p:nvSpPr>
        <p:spPr/>
        <p:txBody>
          <a:bodyPr/>
          <a:lstStyle/>
          <a:p>
            <a:r>
              <a:rPr lang="es-ES_tradnl" dirty="0"/>
              <a:t>Quique Martínez</a:t>
            </a:r>
          </a:p>
          <a:p>
            <a:r>
              <a:rPr lang="es-ES_tradnl"/>
              <a:t>Plain Concepts</a:t>
            </a:r>
            <a:endParaRPr lang="es-ES_tradnl" dirty="0"/>
          </a:p>
        </p:txBody>
      </p:sp>
    </p:spTree>
    <p:extLst>
      <p:ext uri="{BB962C8B-B14F-4D97-AF65-F5344CB8AC3E}">
        <p14:creationId xmlns:p14="http://schemas.microsoft.com/office/powerpoint/2010/main" val="29224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635"/>
            <a:ext cx="11578196" cy="6995160"/>
          </a:xfrm>
          <a:prstGeom prst="rect">
            <a:avLst/>
          </a:prstGeom>
        </p:spPr>
      </p:pic>
      <p:sp>
        <p:nvSpPr>
          <p:cNvPr id="3" name="Rectangle 2"/>
          <p:cNvSpPr/>
          <p:nvPr/>
        </p:nvSpPr>
        <p:spPr bwMode="auto">
          <a:xfrm>
            <a:off x="427037" y="6858000"/>
            <a:ext cx="1295400" cy="144462"/>
          </a:xfrm>
          <a:prstGeom prst="rect">
            <a:avLst/>
          </a:prstGeom>
          <a:solidFill>
            <a:srgbClr val="F0F0F0"/>
          </a:solidFill>
          <a:ln>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113624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7037" y="2055"/>
            <a:ext cx="11578196" cy="6995160"/>
          </a:xfrm>
          <a:prstGeom prst="rect">
            <a:avLst/>
          </a:prstGeom>
        </p:spPr>
      </p:pic>
    </p:spTree>
    <p:extLst>
      <p:ext uri="{BB962C8B-B14F-4D97-AF65-F5344CB8AC3E}">
        <p14:creationId xmlns:p14="http://schemas.microsoft.com/office/powerpoint/2010/main" val="10662016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037" y="-635"/>
            <a:ext cx="11578196" cy="6995160"/>
          </a:xfrm>
          <a:prstGeom prst="rect">
            <a:avLst/>
          </a:prstGeom>
        </p:spPr>
      </p:pic>
    </p:spTree>
    <p:extLst>
      <p:ext uri="{BB962C8B-B14F-4D97-AF65-F5344CB8AC3E}">
        <p14:creationId xmlns:p14="http://schemas.microsoft.com/office/powerpoint/2010/main" val="42385476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635"/>
            <a:ext cx="11578196" cy="6995160"/>
          </a:xfrm>
          <a:prstGeom prst="rect">
            <a:avLst/>
          </a:prstGeom>
        </p:spPr>
      </p:pic>
    </p:spTree>
    <p:extLst>
      <p:ext uri="{BB962C8B-B14F-4D97-AF65-F5344CB8AC3E}">
        <p14:creationId xmlns:p14="http://schemas.microsoft.com/office/powerpoint/2010/main" val="37073876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0"/>
            <a:ext cx="11578196" cy="6995160"/>
          </a:xfrm>
          <a:prstGeom prst="rect">
            <a:avLst/>
          </a:prstGeom>
        </p:spPr>
      </p:pic>
    </p:spTree>
    <p:extLst>
      <p:ext uri="{BB962C8B-B14F-4D97-AF65-F5344CB8AC3E}">
        <p14:creationId xmlns:p14="http://schemas.microsoft.com/office/powerpoint/2010/main" val="6445062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minutes later…</a:t>
            </a:r>
          </a:p>
        </p:txBody>
      </p:sp>
    </p:spTree>
    <p:extLst>
      <p:ext uri="{BB962C8B-B14F-4D97-AF65-F5344CB8AC3E}">
        <p14:creationId xmlns:p14="http://schemas.microsoft.com/office/powerpoint/2010/main" val="46242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3165532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Policies</a:t>
            </a:r>
          </a:p>
        </p:txBody>
      </p:sp>
    </p:spTree>
    <p:extLst>
      <p:ext uri="{BB962C8B-B14F-4D97-AF65-F5344CB8AC3E}">
        <p14:creationId xmlns:p14="http://schemas.microsoft.com/office/powerpoint/2010/main" val="321637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6" cy="6752618"/>
          </a:xfrm>
          <a:prstGeom prst="rect">
            <a:avLst/>
          </a:prstGeom>
        </p:spPr>
      </p:pic>
    </p:spTree>
    <p:extLst>
      <p:ext uri="{BB962C8B-B14F-4D97-AF65-F5344CB8AC3E}">
        <p14:creationId xmlns:p14="http://schemas.microsoft.com/office/powerpoint/2010/main" val="32204577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9136940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5835754" y="2049462"/>
            <a:ext cx="7285422" cy="3897663"/>
          </a:xfrm>
          <a:prstGeom prst="rect">
            <a:avLst/>
          </a:prstGeom>
        </p:spPr>
        <p:txBody>
          <a:bodyPr/>
          <a:lstStyle>
            <a:lvl1pPr marL="0" indent="0" algn="l" defTabSz="1219170" rtl="0" eaLnBrk="1" latinLnBrk="0" hangingPunct="1">
              <a:spcBef>
                <a:spcPct val="20000"/>
              </a:spcBef>
              <a:buFont typeface="Arial" pitchFamily="34" charset="0"/>
              <a:buNone/>
              <a:defRPr sz="2667"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s-ES" sz="2400" dirty="0" err="1"/>
              <a:t>Dev</a:t>
            </a:r>
            <a:r>
              <a:rPr lang="es-ES" sz="2400" dirty="0"/>
              <a:t> &amp; Cloud Team Lead at Plain Concepts</a:t>
            </a:r>
          </a:p>
          <a:p>
            <a:r>
              <a:rPr lang="es-ES" sz="2400" dirty="0">
                <a:hlinkClick r:id="rId3"/>
              </a:rPr>
              <a:t>qmartinez@plainconcepts.com</a:t>
            </a:r>
            <a:endParaRPr lang="es-ES" sz="2400" dirty="0"/>
          </a:p>
          <a:p>
            <a:r>
              <a:rPr lang="es-ES" sz="2400" dirty="0"/>
              <a:t>@quiqu3</a:t>
            </a:r>
          </a:p>
          <a:p>
            <a:r>
              <a:rPr lang="es-ES" sz="2400" dirty="0"/>
              <a:t>Microsoft Azure MVP</a:t>
            </a:r>
          </a:p>
          <a:p>
            <a:r>
              <a:rPr lang="es-ES" sz="2400" dirty="0">
                <a:hlinkClick r:id="rId4"/>
              </a:rPr>
              <a:t>www.plainconcepts.com</a:t>
            </a:r>
            <a:endParaRPr lang="es-ES" sz="2400" dirty="0"/>
          </a:p>
          <a:p>
            <a:r>
              <a:rPr lang="es-ES" sz="2400" dirty="0">
                <a:hlinkClick r:id="rId5"/>
              </a:rPr>
              <a:t>http://quiquemartinez.azurewebsites.net/</a:t>
            </a:r>
            <a:endParaRPr lang="es-ES" sz="2400" dirty="0"/>
          </a:p>
          <a:p>
            <a:endParaRPr lang="es-ES" sz="2720" dirty="0"/>
          </a:p>
        </p:txBody>
      </p:sp>
      <p:sp>
        <p:nvSpPr>
          <p:cNvPr id="4" name="Title 2"/>
          <p:cNvSpPr>
            <a:spLocks noGrp="1"/>
          </p:cNvSpPr>
          <p:nvPr>
            <p:ph type="title"/>
          </p:nvPr>
        </p:nvSpPr>
        <p:spPr>
          <a:xfrm>
            <a:off x="29915" y="0"/>
            <a:ext cx="12374112" cy="935842"/>
          </a:xfrm>
        </p:spPr>
        <p:txBody>
          <a:bodyPr/>
          <a:lstStyle/>
          <a:p>
            <a:r>
              <a:rPr lang="es-ES" dirty="0"/>
              <a:t>Quique Martínez</a:t>
            </a:r>
          </a:p>
        </p:txBody>
      </p:sp>
      <p:pic>
        <p:nvPicPr>
          <p:cNvPr id="5" name="Marcador de posición de imagen 6"/>
          <p:cNvPicPr>
            <a:picLocks noChangeAspect="1"/>
          </p:cNvPicPr>
          <p:nvPr/>
        </p:nvPicPr>
        <p:blipFill>
          <a:blip r:embed="rId6">
            <a:extLst>
              <a:ext uri="{28A0092B-C50C-407E-A947-70E740481C1C}">
                <a14:useLocalDpi xmlns:a14="http://schemas.microsoft.com/office/drawing/2010/main" val="0"/>
              </a:ext>
            </a:extLst>
          </a:blip>
          <a:srcRect l="21914" r="21914"/>
          <a:stretch>
            <a:fillRect/>
          </a:stretch>
        </p:blipFill>
        <p:spPr>
          <a:xfrm>
            <a:off x="-360136" y="837225"/>
            <a:ext cx="6195890" cy="6071783"/>
          </a:xfrm>
          <a:prstGeom prst="ellipse">
            <a:avLst/>
          </a:prstGeom>
        </p:spPr>
      </p:pic>
      <p:sp>
        <p:nvSpPr>
          <p:cNvPr id="6" name="AutoShape 2" descr="Resultado de imagen de mvp microsoft"/>
          <p:cNvSpPr>
            <a:spLocks noChangeAspect="1" noChangeArrowheads="1"/>
          </p:cNvSpPr>
          <p:nvPr/>
        </p:nvSpPr>
        <p:spPr bwMode="auto">
          <a:xfrm>
            <a:off x="153159" y="-147339"/>
            <a:ext cx="317263"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s-ES" sz="2448"/>
          </a:p>
        </p:txBody>
      </p:sp>
      <p:pic>
        <p:nvPicPr>
          <p:cNvPr id="7" name="Picture 4" descr="http://intelequia.com/Portals/0/Blog/Images/mvp-logo.png?ver=2015-10-09-114612-94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87940" y="5726620"/>
            <a:ext cx="2458783" cy="9720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bilbostack.com/img/partners/plain-concept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4058" y="5718524"/>
            <a:ext cx="3965779" cy="66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35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97445"/>
            <a:ext cx="12436475" cy="6752617"/>
          </a:xfrm>
          <a:prstGeom prst="rect">
            <a:avLst/>
          </a:prstGeom>
        </p:spPr>
      </p:pic>
    </p:spTree>
    <p:extLst>
      <p:ext uri="{BB962C8B-B14F-4D97-AF65-F5344CB8AC3E}">
        <p14:creationId xmlns:p14="http://schemas.microsoft.com/office/powerpoint/2010/main" val="22740837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13277051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27956435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16261688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26555833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6"/>
            <a:ext cx="12436475" cy="6752616"/>
          </a:xfrm>
          <a:prstGeom prst="rect">
            <a:avLst/>
          </a:prstGeom>
        </p:spPr>
      </p:pic>
    </p:spTree>
    <p:extLst>
      <p:ext uri="{BB962C8B-B14F-4D97-AF65-F5344CB8AC3E}">
        <p14:creationId xmlns:p14="http://schemas.microsoft.com/office/powerpoint/2010/main" val="27495157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37" y="101754"/>
            <a:ext cx="12428538" cy="6748308"/>
          </a:xfrm>
          <a:prstGeom prst="rect">
            <a:avLst/>
          </a:prstGeom>
        </p:spPr>
      </p:pic>
    </p:spTree>
    <p:extLst>
      <p:ext uri="{BB962C8B-B14F-4D97-AF65-F5344CB8AC3E}">
        <p14:creationId xmlns:p14="http://schemas.microsoft.com/office/powerpoint/2010/main" val="38418694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Virtual Networks</a:t>
            </a:r>
          </a:p>
        </p:txBody>
      </p:sp>
    </p:spTree>
    <p:extLst>
      <p:ext uri="{BB962C8B-B14F-4D97-AF65-F5344CB8AC3E}">
        <p14:creationId xmlns:p14="http://schemas.microsoft.com/office/powerpoint/2010/main" val="3556352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55" y="68262"/>
            <a:ext cx="12433020" cy="6750742"/>
          </a:xfrm>
          <a:prstGeom prst="rect">
            <a:avLst/>
          </a:prstGeom>
        </p:spPr>
      </p:pic>
    </p:spTree>
    <p:extLst>
      <p:ext uri="{BB962C8B-B14F-4D97-AF65-F5344CB8AC3E}">
        <p14:creationId xmlns:p14="http://schemas.microsoft.com/office/powerpoint/2010/main" val="40406745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6" cy="6752618"/>
          </a:xfrm>
          <a:prstGeom prst="rect">
            <a:avLst/>
          </a:prstGeom>
        </p:spPr>
      </p:pic>
    </p:spTree>
    <p:extLst>
      <p:ext uri="{BB962C8B-B14F-4D97-AF65-F5344CB8AC3E}">
        <p14:creationId xmlns:p14="http://schemas.microsoft.com/office/powerpoint/2010/main" val="16123242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8685" y="678197"/>
            <a:ext cx="10073442" cy="1394825"/>
          </a:xfrm>
        </p:spPr>
        <p:txBody>
          <a:bodyPr>
            <a:normAutofit/>
          </a:bodyPr>
          <a:lstStyle/>
          <a:p>
            <a:r>
              <a:rPr lang="en-US" dirty="0">
                <a:solidFill>
                  <a:schemeClr val="tx1"/>
                </a:solidFill>
              </a:rPr>
              <a:t>We’re hiring for all our offices</a:t>
            </a:r>
            <a:br>
              <a:rPr lang="en-US" dirty="0">
                <a:solidFill>
                  <a:schemeClr val="tx1"/>
                </a:solidFill>
              </a:rPr>
            </a:br>
            <a:r>
              <a:rPr lang="en-US" dirty="0">
                <a:solidFill>
                  <a:schemeClr val="tx1"/>
                </a:solidFill>
              </a:rPr>
              <a:t>       </a:t>
            </a:r>
            <a:r>
              <a:rPr lang="en-US" sz="2040" dirty="0"/>
              <a:t>send an email to qmartinez@plainconcepts.com</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956" y="2477775"/>
            <a:ext cx="2456763" cy="3070953"/>
          </a:xfrm>
          <a:prstGeom prst="rect">
            <a:avLst/>
          </a:prstGeom>
        </p:spPr>
      </p:pic>
    </p:spTree>
    <p:extLst>
      <p:ext uri="{BB962C8B-B14F-4D97-AF65-F5344CB8AC3E}">
        <p14:creationId xmlns:p14="http://schemas.microsoft.com/office/powerpoint/2010/main" val="3380647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10768156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236266510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Artifact Repositories</a:t>
            </a:r>
          </a:p>
        </p:txBody>
      </p:sp>
    </p:spTree>
    <p:extLst>
      <p:ext uri="{BB962C8B-B14F-4D97-AF65-F5344CB8AC3E}">
        <p14:creationId xmlns:p14="http://schemas.microsoft.com/office/powerpoint/2010/main" val="4084743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3117769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8820422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427037" y="6858000"/>
            <a:ext cx="6553200" cy="136525"/>
          </a:xfrm>
          <a:prstGeom prst="rect">
            <a:avLst/>
          </a:prstGeom>
          <a:solidFill>
            <a:srgbClr val="F0F0F0"/>
          </a:solidFill>
          <a:ln>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9695" y="102710"/>
            <a:ext cx="12426780" cy="6747352"/>
          </a:xfrm>
          <a:prstGeom prst="rect">
            <a:avLst/>
          </a:prstGeom>
        </p:spPr>
      </p:pic>
    </p:spTree>
    <p:extLst>
      <p:ext uri="{BB962C8B-B14F-4D97-AF65-F5344CB8AC3E}">
        <p14:creationId xmlns:p14="http://schemas.microsoft.com/office/powerpoint/2010/main" val="34729449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540790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VM Bases</a:t>
            </a:r>
          </a:p>
        </p:txBody>
      </p:sp>
    </p:spTree>
    <p:extLst>
      <p:ext uri="{BB962C8B-B14F-4D97-AF65-F5344CB8AC3E}">
        <p14:creationId xmlns:p14="http://schemas.microsoft.com/office/powerpoint/2010/main" val="2008425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39224783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4"/>
            <a:ext cx="12436475" cy="6752618"/>
          </a:xfrm>
          <a:prstGeom prst="rect">
            <a:avLst/>
          </a:prstGeom>
        </p:spPr>
      </p:pic>
    </p:spTree>
    <p:extLst>
      <p:ext uri="{BB962C8B-B14F-4D97-AF65-F5344CB8AC3E}">
        <p14:creationId xmlns:p14="http://schemas.microsoft.com/office/powerpoint/2010/main" val="13176106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3366775" y="-50765"/>
            <a:ext cx="6057286" cy="6819662"/>
            <a:chOff x="6252945" y="1"/>
            <a:chExt cx="5939055" cy="6686550"/>
          </a:xfrm>
        </p:grpSpPr>
        <p:pic>
          <p:nvPicPr>
            <p:cNvPr id="1026"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b="52149"/>
            <a:stretch/>
          </p:blipFill>
          <p:spPr bwMode="auto">
            <a:xfrm>
              <a:off x="6252945" y="1"/>
              <a:ext cx="5939055" cy="66865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4"/>
            <a:srcRect l="9695" t="20462" r="62934" b="32678"/>
            <a:stretch/>
          </p:blipFill>
          <p:spPr>
            <a:xfrm>
              <a:off x="7050024" y="512833"/>
              <a:ext cx="1811691" cy="1783256"/>
            </a:xfrm>
            <a:prstGeom prst="rect">
              <a:avLst/>
            </a:prstGeom>
          </p:spPr>
        </p:pic>
      </p:grpSp>
      <p:pic>
        <p:nvPicPr>
          <p:cNvPr id="9"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t="72140"/>
          <a:stretch/>
        </p:blipFill>
        <p:spPr bwMode="auto">
          <a:xfrm>
            <a:off x="3366775" y="4081185"/>
            <a:ext cx="6057286" cy="39707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l="45900" t="66142" b="-1"/>
          <a:stretch/>
        </p:blipFill>
        <p:spPr bwMode="auto">
          <a:xfrm>
            <a:off x="6147117" y="3226299"/>
            <a:ext cx="3276944" cy="482560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bwMode="auto">
          <a:xfrm rot="20742790">
            <a:off x="3112602" y="3197258"/>
            <a:ext cx="6411335" cy="9114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13" name="CuadroTexto 12"/>
          <p:cNvSpPr txBox="1"/>
          <p:nvPr/>
        </p:nvSpPr>
        <p:spPr>
          <a:xfrm rot="20728748">
            <a:off x="3056588" y="3545720"/>
            <a:ext cx="3575536" cy="932290"/>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rgbClr val="0078D7"/>
                </a:solidFill>
              </a:rPr>
              <a:t>1 </a:t>
            </a:r>
            <a:r>
              <a:rPr lang="en-US" sz="2000" dirty="0" err="1">
                <a:solidFill>
                  <a:srgbClr val="0078D7"/>
                </a:solidFill>
              </a:rPr>
              <a:t>Juego</a:t>
            </a:r>
            <a:r>
              <a:rPr lang="en-US" sz="2000" dirty="0">
                <a:solidFill>
                  <a:srgbClr val="0078D7"/>
                </a:solidFill>
              </a:rPr>
              <a:t> Deus EX</a:t>
            </a:r>
          </a:p>
          <a:p>
            <a:pPr algn="ctr">
              <a:lnSpc>
                <a:spcPct val="90000"/>
              </a:lnSpc>
              <a:spcAft>
                <a:spcPts val="612"/>
              </a:spcAft>
            </a:pPr>
            <a:r>
              <a:rPr lang="en-US" sz="2000" dirty="0" err="1">
                <a:solidFill>
                  <a:schemeClr val="bg1">
                    <a:lumMod val="50000"/>
                  </a:schemeClr>
                </a:solidFill>
              </a:rPr>
              <a:t>Cazando</a:t>
            </a:r>
            <a:r>
              <a:rPr lang="en-US" sz="2000" dirty="0">
                <a:solidFill>
                  <a:schemeClr val="bg1">
                    <a:lumMod val="50000"/>
                  </a:schemeClr>
                </a:solidFill>
              </a:rPr>
              <a:t> a 5 Speakers</a:t>
            </a:r>
          </a:p>
        </p:txBody>
      </p:sp>
      <p:sp>
        <p:nvSpPr>
          <p:cNvPr id="16" name="CuadroTexto 15"/>
          <p:cNvSpPr txBox="1"/>
          <p:nvPr/>
        </p:nvSpPr>
        <p:spPr>
          <a:xfrm rot="20780275">
            <a:off x="5928955" y="2729163"/>
            <a:ext cx="3905576" cy="932290"/>
          </a:xfrm>
          <a:prstGeom prst="rect">
            <a:avLst/>
          </a:prstGeom>
          <a:noFill/>
        </p:spPr>
        <p:txBody>
          <a:bodyPr wrap="square" lIns="186521" tIns="149217" rIns="186521" bIns="149217" rtlCol="0">
            <a:spAutoFit/>
          </a:bodyPr>
          <a:lstStyle/>
          <a:p>
            <a:pPr algn="ctr">
              <a:lnSpc>
                <a:spcPct val="90000"/>
              </a:lnSpc>
              <a:spcAft>
                <a:spcPts val="612"/>
              </a:spcAft>
            </a:pPr>
            <a:r>
              <a:rPr lang="en-US" sz="2000" dirty="0">
                <a:solidFill>
                  <a:srgbClr val="0078D7"/>
                </a:solidFill>
              </a:rPr>
              <a:t>1 </a:t>
            </a:r>
            <a:r>
              <a:rPr lang="en-US" sz="2000" dirty="0" err="1">
                <a:solidFill>
                  <a:srgbClr val="0078D7"/>
                </a:solidFill>
              </a:rPr>
              <a:t>Curso</a:t>
            </a:r>
            <a:r>
              <a:rPr lang="en-US" sz="2000" dirty="0">
                <a:solidFill>
                  <a:srgbClr val="0078D7"/>
                </a:solidFill>
              </a:rPr>
              <a:t> </a:t>
            </a:r>
            <a:r>
              <a:rPr lang="en-US" sz="2000" dirty="0" err="1">
                <a:solidFill>
                  <a:srgbClr val="0078D7"/>
                </a:solidFill>
              </a:rPr>
              <a:t>desarrollo</a:t>
            </a:r>
            <a:r>
              <a:rPr lang="en-US" sz="2000" dirty="0">
                <a:solidFill>
                  <a:srgbClr val="0078D7"/>
                </a:solidFill>
              </a:rPr>
              <a:t> apps</a:t>
            </a:r>
          </a:p>
          <a:p>
            <a:pPr algn="ctr">
              <a:lnSpc>
                <a:spcPct val="90000"/>
              </a:lnSpc>
              <a:spcAft>
                <a:spcPts val="612"/>
              </a:spcAft>
            </a:pPr>
            <a:r>
              <a:rPr lang="en-US" sz="2000" dirty="0" err="1">
                <a:solidFill>
                  <a:schemeClr val="bg1">
                    <a:lumMod val="50000"/>
                  </a:schemeClr>
                </a:solidFill>
              </a:rPr>
              <a:t>Cazando</a:t>
            </a:r>
            <a:r>
              <a:rPr lang="en-US" sz="2000" dirty="0">
                <a:solidFill>
                  <a:schemeClr val="bg1">
                    <a:lumMod val="50000"/>
                  </a:schemeClr>
                </a:solidFill>
              </a:rPr>
              <a:t> a Javier Suárez</a:t>
            </a:r>
          </a:p>
        </p:txBody>
      </p:sp>
      <p:sp>
        <p:nvSpPr>
          <p:cNvPr id="18" name="CuadroTexto 17"/>
          <p:cNvSpPr txBox="1"/>
          <p:nvPr/>
        </p:nvSpPr>
        <p:spPr>
          <a:xfrm rot="16200000">
            <a:off x="-412317" y="3258190"/>
            <a:ext cx="7201770" cy="583860"/>
          </a:xfrm>
          <a:prstGeom prst="rect">
            <a:avLst/>
          </a:prstGeom>
          <a:noFill/>
        </p:spPr>
        <p:txBody>
          <a:bodyPr wrap="square" lIns="186521" tIns="149217" rIns="186521" bIns="149217" rtlCol="0">
            <a:spAutoFit/>
          </a:bodyPr>
          <a:lstStyle/>
          <a:p>
            <a:pPr algn="ctr">
              <a:lnSpc>
                <a:spcPct val="90000"/>
              </a:lnSpc>
              <a:spcAft>
                <a:spcPts val="612"/>
              </a:spcAft>
            </a:pPr>
            <a:r>
              <a:rPr lang="en-US" sz="2040" b="1" dirty="0">
                <a:solidFill>
                  <a:srgbClr val="0078D7"/>
                </a:solidFill>
              </a:rPr>
              <a:t>SORTEAMOS  </a:t>
            </a:r>
            <a:r>
              <a:rPr lang="en-US" sz="2040" b="1" dirty="0" err="1">
                <a:solidFill>
                  <a:srgbClr val="BDBDBD"/>
                </a:solidFill>
              </a:rPr>
              <a:t>SORTEAMOS</a:t>
            </a:r>
            <a:r>
              <a:rPr lang="en-US" sz="2040" b="1" dirty="0">
                <a:solidFill>
                  <a:srgbClr val="BDBDBD"/>
                </a:solidFill>
              </a:rPr>
              <a:t>  </a:t>
            </a:r>
            <a:r>
              <a:rPr lang="en-US" sz="2040" b="1" dirty="0" err="1">
                <a:solidFill>
                  <a:srgbClr val="0078D7"/>
                </a:solidFill>
              </a:rPr>
              <a:t>SORTEAMOS</a:t>
            </a:r>
            <a:r>
              <a:rPr lang="en-US" sz="2040" b="1" dirty="0">
                <a:solidFill>
                  <a:srgbClr val="0078D7"/>
                </a:solidFill>
              </a:rPr>
              <a:t> </a:t>
            </a:r>
            <a:r>
              <a:rPr lang="en-US" sz="2040" b="1" dirty="0" err="1">
                <a:solidFill>
                  <a:srgbClr val="BDBDBD"/>
                </a:solidFill>
              </a:rPr>
              <a:t>SORTEAMOS</a:t>
            </a:r>
            <a:endParaRPr lang="en-US" sz="2040" b="1" dirty="0">
              <a:solidFill>
                <a:srgbClr val="BDBDBD"/>
              </a:solidFill>
            </a:endParaRPr>
          </a:p>
        </p:txBody>
      </p:sp>
      <p:sp>
        <p:nvSpPr>
          <p:cNvPr id="20" name="CuadroTexto 19"/>
          <p:cNvSpPr txBox="1"/>
          <p:nvPr/>
        </p:nvSpPr>
        <p:spPr>
          <a:xfrm>
            <a:off x="9595699" y="6066546"/>
            <a:ext cx="2839894"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b="1" dirty="0">
                <a:solidFill>
                  <a:srgbClr val="0078D7"/>
                </a:solidFill>
              </a:rPr>
              <a:t>http://bit.ly/plain-go</a:t>
            </a:r>
          </a:p>
        </p:txBody>
      </p:sp>
      <p:pic>
        <p:nvPicPr>
          <p:cNvPr id="3" name="Imagen 2"/>
          <p:cNvPicPr>
            <a:picLocks noChangeAspect="1"/>
          </p:cNvPicPr>
          <p:nvPr/>
        </p:nvPicPr>
        <p:blipFill>
          <a:blip r:embed="rId5"/>
          <a:stretch>
            <a:fillRect/>
          </a:stretch>
        </p:blipFill>
        <p:spPr>
          <a:xfrm rot="21351034">
            <a:off x="8420562" y="3283057"/>
            <a:ext cx="983217" cy="98321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7322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19655503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Lab Users</a:t>
            </a:r>
          </a:p>
        </p:txBody>
      </p:sp>
    </p:spTree>
    <p:extLst>
      <p:ext uri="{BB962C8B-B14F-4D97-AF65-F5344CB8AC3E}">
        <p14:creationId xmlns:p14="http://schemas.microsoft.com/office/powerpoint/2010/main" val="165735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4"/>
            <a:ext cx="12436475" cy="6752618"/>
          </a:xfrm>
          <a:prstGeom prst="rect">
            <a:avLst/>
          </a:prstGeom>
        </p:spPr>
      </p:pic>
      <p:pic>
        <p:nvPicPr>
          <p:cNvPr id="6" name="Picture 5"/>
          <p:cNvPicPr>
            <a:picLocks noChangeAspect="1"/>
          </p:cNvPicPr>
          <p:nvPr/>
        </p:nvPicPr>
        <p:blipFill rotWithShape="1">
          <a:blip r:embed="rId4"/>
          <a:srcRect l="1961" b="51244"/>
          <a:stretch/>
        </p:blipFill>
        <p:spPr>
          <a:xfrm>
            <a:off x="3017837" y="2078645"/>
            <a:ext cx="3810000" cy="351817"/>
          </a:xfrm>
          <a:prstGeom prst="rect">
            <a:avLst/>
          </a:prstGeom>
        </p:spPr>
      </p:pic>
      <p:sp>
        <p:nvSpPr>
          <p:cNvPr id="7" name="Rectangle 6"/>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71504826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pic>
        <p:nvPicPr>
          <p:cNvPr id="3" name="Picture 2"/>
          <p:cNvPicPr>
            <a:picLocks noChangeAspect="1"/>
          </p:cNvPicPr>
          <p:nvPr/>
        </p:nvPicPr>
        <p:blipFill rotWithShape="1">
          <a:blip r:embed="rId4"/>
          <a:srcRect l="1961" b="51244"/>
          <a:stretch/>
        </p:blipFill>
        <p:spPr>
          <a:xfrm>
            <a:off x="3017837" y="2078645"/>
            <a:ext cx="3810000" cy="351817"/>
          </a:xfrm>
          <a:prstGeom prst="rect">
            <a:avLst/>
          </a:prstGeom>
        </p:spPr>
      </p:pic>
      <p:sp>
        <p:nvSpPr>
          <p:cNvPr id="4" name="Rectangle 3"/>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16892729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pic>
        <p:nvPicPr>
          <p:cNvPr id="3" name="Picture 2"/>
          <p:cNvPicPr>
            <a:picLocks noChangeAspect="1"/>
          </p:cNvPicPr>
          <p:nvPr/>
        </p:nvPicPr>
        <p:blipFill rotWithShape="1">
          <a:blip r:embed="rId4"/>
          <a:srcRect l="1961" b="51244"/>
          <a:stretch/>
        </p:blipFill>
        <p:spPr>
          <a:xfrm>
            <a:off x="3017837" y="2078645"/>
            <a:ext cx="3810000" cy="351817"/>
          </a:xfrm>
          <a:prstGeom prst="rect">
            <a:avLst/>
          </a:prstGeom>
        </p:spPr>
      </p:pic>
      <p:sp>
        <p:nvSpPr>
          <p:cNvPr id="4" name="Rectangle 3"/>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851321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pic>
        <p:nvPicPr>
          <p:cNvPr id="5" name="Picture 4"/>
          <p:cNvPicPr>
            <a:picLocks noChangeAspect="1"/>
          </p:cNvPicPr>
          <p:nvPr/>
        </p:nvPicPr>
        <p:blipFill rotWithShape="1">
          <a:blip r:embed="rId4"/>
          <a:srcRect l="1961" b="51244"/>
          <a:stretch/>
        </p:blipFill>
        <p:spPr>
          <a:xfrm>
            <a:off x="3017837" y="2078645"/>
            <a:ext cx="3810000" cy="351817"/>
          </a:xfrm>
          <a:prstGeom prst="rect">
            <a:avLst/>
          </a:prstGeom>
        </p:spPr>
      </p:pic>
      <p:sp>
        <p:nvSpPr>
          <p:cNvPr id="6" name="Rectangle 5"/>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2998234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5"/>
            <a:ext cx="12436475" cy="6752617"/>
          </a:xfrm>
          <a:prstGeom prst="rect">
            <a:avLst/>
          </a:prstGeom>
        </p:spPr>
      </p:pic>
      <p:pic>
        <p:nvPicPr>
          <p:cNvPr id="3" name="Picture 2"/>
          <p:cNvPicPr>
            <a:picLocks noChangeAspect="1"/>
          </p:cNvPicPr>
          <p:nvPr/>
        </p:nvPicPr>
        <p:blipFill rotWithShape="1">
          <a:blip r:embed="rId4"/>
          <a:srcRect l="1961"/>
          <a:stretch/>
        </p:blipFill>
        <p:spPr>
          <a:xfrm>
            <a:off x="3017837" y="2078645"/>
            <a:ext cx="3810000" cy="721588"/>
          </a:xfrm>
          <a:prstGeom prst="rect">
            <a:avLst/>
          </a:prstGeom>
        </p:spPr>
      </p:pic>
      <p:sp>
        <p:nvSpPr>
          <p:cNvPr id="4" name="Rectangle 3"/>
          <p:cNvSpPr/>
          <p:nvPr/>
        </p:nvSpPr>
        <p:spPr bwMode="auto">
          <a:xfrm>
            <a:off x="2941637" y="2840645"/>
            <a:ext cx="3886200" cy="3733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59661811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VM</a:t>
            </a:r>
          </a:p>
        </p:txBody>
      </p:sp>
    </p:spTree>
    <p:extLst>
      <p:ext uri="{BB962C8B-B14F-4D97-AF65-F5344CB8AC3E}">
        <p14:creationId xmlns:p14="http://schemas.microsoft.com/office/powerpoint/2010/main" val="3491487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88800"/>
            <a:ext cx="12436476" cy="6752618"/>
          </a:xfrm>
          <a:prstGeom prst="rect">
            <a:avLst/>
          </a:prstGeom>
        </p:spPr>
      </p:pic>
      <p:sp>
        <p:nvSpPr>
          <p:cNvPr id="3" name="Rectangle 2"/>
          <p:cNvSpPr/>
          <p:nvPr/>
        </p:nvSpPr>
        <p:spPr bwMode="auto">
          <a:xfrm>
            <a:off x="-1" y="6697662"/>
            <a:ext cx="1295400" cy="121919"/>
          </a:xfrm>
          <a:prstGeom prst="rect">
            <a:avLst/>
          </a:prstGeom>
          <a:solidFill>
            <a:srgbClr val="F0F0F0"/>
          </a:solidFill>
          <a:ln>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4060513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1545596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bg1"/>
                </a:solidFill>
              </a:rPr>
              <a:t>Today…Azure </a:t>
            </a:r>
            <a:r>
              <a:rPr lang="en-US" dirty="0" err="1">
                <a:solidFill>
                  <a:schemeClr val="bg1"/>
                </a:solidFill>
              </a:rPr>
              <a:t>DevTest</a:t>
            </a:r>
            <a:r>
              <a:rPr lang="en-US" dirty="0">
                <a:solidFill>
                  <a:schemeClr val="bg1"/>
                </a:solidFill>
              </a:rPr>
              <a:t> Lab</a:t>
            </a:r>
          </a:p>
        </p:txBody>
      </p:sp>
      <p:sp>
        <p:nvSpPr>
          <p:cNvPr id="4" name="Text Placeholder 3"/>
          <p:cNvSpPr>
            <a:spLocks noGrp="1"/>
          </p:cNvSpPr>
          <p:nvPr>
            <p:ph idx="4294967295"/>
          </p:nvPr>
        </p:nvSpPr>
        <p:spPr>
          <a:xfrm>
            <a:off x="547688" y="1212850"/>
            <a:ext cx="11336337" cy="4611688"/>
          </a:xfrm>
        </p:spPr>
        <p:txBody>
          <a:bodyPr/>
          <a:lstStyle/>
          <a:p>
            <a:pPr algn="just" defTabSz="932205">
              <a:defRPr/>
            </a:pPr>
            <a:r>
              <a:rPr lang="en-US" sz="3600" dirty="0">
                <a:solidFill>
                  <a:schemeClr val="bg1"/>
                </a:solidFill>
              </a:rPr>
              <a:t>Create a lab</a:t>
            </a:r>
          </a:p>
          <a:p>
            <a:pPr algn="just" defTabSz="932205">
              <a:defRPr/>
            </a:pPr>
            <a:r>
              <a:rPr lang="en-US" sz="3600" dirty="0">
                <a:solidFill>
                  <a:schemeClr val="bg1"/>
                </a:solidFill>
              </a:rPr>
              <a:t>Set policies</a:t>
            </a:r>
          </a:p>
          <a:p>
            <a:pPr algn="just" defTabSz="932205">
              <a:defRPr/>
            </a:pPr>
            <a:r>
              <a:rPr lang="en-US" sz="3600" dirty="0">
                <a:solidFill>
                  <a:schemeClr val="bg1"/>
                </a:solidFill>
              </a:rPr>
              <a:t>Set virtual networks</a:t>
            </a:r>
          </a:p>
          <a:p>
            <a:pPr algn="just" defTabSz="932205">
              <a:defRPr/>
            </a:pPr>
            <a:r>
              <a:rPr lang="en-US" sz="3600" dirty="0">
                <a:solidFill>
                  <a:schemeClr val="bg1"/>
                </a:solidFill>
              </a:rPr>
              <a:t>Configure artifact repositories</a:t>
            </a:r>
          </a:p>
          <a:p>
            <a:pPr algn="just" defTabSz="932205">
              <a:defRPr/>
            </a:pPr>
            <a:r>
              <a:rPr lang="en-US" sz="3600" dirty="0">
                <a:solidFill>
                  <a:schemeClr val="bg1"/>
                </a:solidFill>
              </a:rPr>
              <a:t>Manage VM bases</a:t>
            </a:r>
          </a:p>
          <a:p>
            <a:pPr algn="just" defTabSz="932205">
              <a:defRPr/>
            </a:pPr>
            <a:r>
              <a:rPr lang="en-US" altLang="zh-CN" sz="3600" dirty="0">
                <a:solidFill>
                  <a:schemeClr val="bg1"/>
                </a:solidFill>
              </a:rPr>
              <a:t>Add lab users</a:t>
            </a:r>
            <a:endParaRPr lang="en-US" sz="3600" dirty="0">
              <a:solidFill>
                <a:schemeClr val="bg1"/>
              </a:solidFill>
            </a:endParaRPr>
          </a:p>
          <a:p>
            <a:pPr algn="just" defTabSz="932205">
              <a:defRPr/>
            </a:pPr>
            <a:r>
              <a:rPr lang="en-US" sz="3600" dirty="0">
                <a:solidFill>
                  <a:schemeClr val="bg1"/>
                </a:solidFill>
              </a:rPr>
              <a:t>Create a VM</a:t>
            </a:r>
          </a:p>
          <a:p>
            <a:pPr algn="just" defTabSz="932205">
              <a:defRPr/>
            </a:pPr>
            <a:r>
              <a:rPr lang="en-US" sz="3600" dirty="0">
                <a:solidFill>
                  <a:schemeClr val="bg1"/>
                </a:solidFill>
              </a:rPr>
              <a:t>Manage existing VMs</a:t>
            </a:r>
          </a:p>
          <a:p>
            <a:pPr algn="just" defTabSz="932205">
              <a:defRPr/>
            </a:pPr>
            <a:r>
              <a:rPr lang="en-US" sz="3600" dirty="0">
                <a:solidFill>
                  <a:schemeClr val="bg1"/>
                </a:solidFill>
              </a:rPr>
              <a:t>Price</a:t>
            </a:r>
          </a:p>
          <a:p>
            <a:pPr marL="0" indent="0" algn="just" defTabSz="932205">
              <a:buNone/>
              <a:defRPr/>
            </a:pPr>
            <a:endParaRPr lang="en-US" sz="3600" dirty="0">
              <a:solidFill>
                <a:schemeClr val="bg1"/>
              </a:solidFill>
            </a:endParaRPr>
          </a:p>
        </p:txBody>
      </p:sp>
    </p:spTree>
    <p:extLst>
      <p:ext uri="{BB962C8B-B14F-4D97-AF65-F5344CB8AC3E}">
        <p14:creationId xmlns:p14="http://schemas.microsoft.com/office/powerpoint/2010/main" val="1874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177" y="102971"/>
            <a:ext cx="12426297" cy="6747091"/>
          </a:xfrm>
          <a:prstGeom prst="rect">
            <a:avLst/>
          </a:prstGeom>
        </p:spPr>
      </p:pic>
    </p:spTree>
    <p:extLst>
      <p:ext uri="{BB962C8B-B14F-4D97-AF65-F5344CB8AC3E}">
        <p14:creationId xmlns:p14="http://schemas.microsoft.com/office/powerpoint/2010/main" val="204950622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
        <p:nvSpPr>
          <p:cNvPr id="4" name="Rectangle 3"/>
          <p:cNvSpPr/>
          <p:nvPr/>
        </p:nvSpPr>
        <p:spPr bwMode="auto">
          <a:xfrm>
            <a:off x="8123237" y="4106862"/>
            <a:ext cx="1295400" cy="19812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975674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6909"/>
            <a:ext cx="12437461" cy="6753153"/>
          </a:xfrm>
          <a:prstGeom prst="rect">
            <a:avLst/>
          </a:prstGeom>
        </p:spPr>
      </p:pic>
    </p:spTree>
    <p:extLst>
      <p:ext uri="{BB962C8B-B14F-4D97-AF65-F5344CB8AC3E}">
        <p14:creationId xmlns:p14="http://schemas.microsoft.com/office/powerpoint/2010/main" val="13886446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7423542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11071096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42671616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Existing VMs</a:t>
            </a:r>
          </a:p>
        </p:txBody>
      </p:sp>
    </p:spTree>
    <p:extLst>
      <p:ext uri="{BB962C8B-B14F-4D97-AF65-F5344CB8AC3E}">
        <p14:creationId xmlns:p14="http://schemas.microsoft.com/office/powerpoint/2010/main" val="300923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685373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334616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8262"/>
            <a:ext cx="12436475" cy="6752618"/>
          </a:xfrm>
          <a:prstGeom prst="rect">
            <a:avLst/>
          </a:prstGeom>
        </p:spPr>
      </p:pic>
    </p:spTree>
    <p:extLst>
      <p:ext uri="{BB962C8B-B14F-4D97-AF65-F5344CB8AC3E}">
        <p14:creationId xmlns:p14="http://schemas.microsoft.com/office/powerpoint/2010/main" val="19662928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681369"/>
            <a:ext cx="12436475" cy="5313156"/>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45" name="Rounded Rectangle 44"/>
          <p:cNvSpPr/>
          <p:nvPr/>
        </p:nvSpPr>
        <p:spPr bwMode="auto">
          <a:xfrm>
            <a:off x="3253218" y="2495542"/>
            <a:ext cx="5930372" cy="1208950"/>
          </a:xfrm>
          <a:prstGeom prst="roundRect">
            <a:avLst>
              <a:gd name="adj" fmla="val 0"/>
            </a:avLst>
          </a:prstGeom>
          <a:noFill/>
          <a:ln w="22225" cmpd="sng">
            <a:solidFill>
              <a:srgbClr val="00BCF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ln w="28575">
                <a:solidFill>
                  <a:schemeClr val="tx1"/>
                </a:solidFill>
              </a:ln>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2161836" cy="1123046"/>
          </a:xfrm>
        </p:spPr>
        <p:txBody>
          <a:bodyPr/>
          <a:lstStyle/>
          <a:p>
            <a:r>
              <a:rPr lang="de-DE" dirty="0"/>
              <a:t>Challenges of running dev-test on premises</a:t>
            </a:r>
            <a:endParaRPr lang="en-US" dirty="0"/>
          </a:p>
        </p:txBody>
      </p:sp>
      <p:sp>
        <p:nvSpPr>
          <p:cNvPr id="28" name="TextBox 27"/>
          <p:cNvSpPr txBox="1"/>
          <p:nvPr/>
        </p:nvSpPr>
        <p:spPr>
          <a:xfrm>
            <a:off x="4838803" y="1909348"/>
            <a:ext cx="2758868" cy="583862"/>
          </a:xfrm>
          <a:prstGeom prst="rect">
            <a:avLst/>
          </a:prstGeom>
          <a:noFill/>
        </p:spPr>
        <p:txBody>
          <a:bodyPr wrap="square" lIns="186521" tIns="149217" rIns="186521" bIns="149217" rtlCol="0">
            <a:spAutoFit/>
          </a:bodyPr>
          <a:lstStyle/>
          <a:p>
            <a:pPr algn="ctr">
              <a:lnSpc>
                <a:spcPct val="90000"/>
              </a:lnSpc>
              <a:spcAft>
                <a:spcPts val="612"/>
              </a:spcAft>
            </a:pPr>
            <a:r>
              <a:rPr lang="en-US" sz="2040" dirty="0">
                <a:solidFill>
                  <a:schemeClr val="bg1"/>
                </a:solidFill>
                <a:latin typeface="+mj-lt"/>
              </a:rPr>
              <a:t>Your datacenter</a:t>
            </a:r>
            <a:endParaRPr lang="en-US" sz="2448" dirty="0">
              <a:solidFill>
                <a:schemeClr val="bg1"/>
              </a:solidFill>
              <a:latin typeface="+mj-lt"/>
            </a:endParaRPr>
          </a:p>
        </p:txBody>
      </p:sp>
      <p:sp>
        <p:nvSpPr>
          <p:cNvPr id="29" name="TextBox 28"/>
          <p:cNvSpPr txBox="1"/>
          <p:nvPr/>
        </p:nvSpPr>
        <p:spPr>
          <a:xfrm>
            <a:off x="6263098" y="2688789"/>
            <a:ext cx="3046998" cy="866375"/>
          </a:xfrm>
          <a:prstGeom prst="rect">
            <a:avLst/>
          </a:prstGeom>
          <a:noFill/>
        </p:spPr>
        <p:txBody>
          <a:bodyPr wrap="square" lIns="186521" tIns="149217" rIns="186521" bIns="149217" rtlCol="0">
            <a:spAutoFit/>
          </a:bodyPr>
          <a:lstStyle/>
          <a:p>
            <a:pPr algn="ctr">
              <a:lnSpc>
                <a:spcPct val="90000"/>
              </a:lnSpc>
              <a:spcAft>
                <a:spcPts val="612"/>
              </a:spcAft>
            </a:pPr>
            <a:r>
              <a:rPr lang="en-US" sz="2040" dirty="0">
                <a:solidFill>
                  <a:schemeClr val="bg1"/>
                </a:solidFill>
                <a:latin typeface="+mj-lt"/>
              </a:rPr>
              <a:t>VMs in </a:t>
            </a:r>
            <a:r>
              <a:rPr lang="en-US" sz="2040" dirty="0" err="1">
                <a:solidFill>
                  <a:schemeClr val="bg1"/>
                </a:solidFill>
                <a:latin typeface="+mj-lt"/>
              </a:rPr>
              <a:t>dev</a:t>
            </a:r>
            <a:r>
              <a:rPr lang="en-US" sz="2040" dirty="0">
                <a:solidFill>
                  <a:schemeClr val="bg1"/>
                </a:solidFill>
                <a:latin typeface="+mj-lt"/>
              </a:rPr>
              <a:t>-test </a:t>
            </a:r>
            <a:br>
              <a:rPr lang="en-US" sz="2040" dirty="0">
                <a:solidFill>
                  <a:schemeClr val="bg1"/>
                </a:solidFill>
                <a:latin typeface="+mj-lt"/>
              </a:rPr>
            </a:br>
            <a:r>
              <a:rPr lang="en-US" sz="2040" dirty="0">
                <a:solidFill>
                  <a:schemeClr val="bg1"/>
                </a:solidFill>
                <a:latin typeface="+mj-lt"/>
              </a:rPr>
              <a:t>environment</a:t>
            </a:r>
          </a:p>
        </p:txBody>
      </p:sp>
      <p:cxnSp>
        <p:nvCxnSpPr>
          <p:cNvPr id="38" name="Straight Arrow Connector 37"/>
          <p:cNvCxnSpPr/>
          <p:nvPr/>
        </p:nvCxnSpPr>
        <p:spPr>
          <a:xfrm>
            <a:off x="9365717" y="2926270"/>
            <a:ext cx="874149" cy="0"/>
          </a:xfrm>
          <a:prstGeom prst="straightConnector1">
            <a:avLst/>
          </a:prstGeom>
          <a:noFill/>
          <a:ln w="53975" cap="rnd" cmpd="sng" algn="ctr">
            <a:solidFill>
              <a:schemeClr val="bg1"/>
            </a:solidFill>
            <a:prstDash val="sysDot"/>
            <a:headEnd type="triangle"/>
            <a:tailEnd type="none"/>
          </a:ln>
          <a:effectLst/>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967" y="2811857"/>
            <a:ext cx="2740712" cy="576318"/>
          </a:xfrm>
          <a:prstGeom prst="rect">
            <a:avLst/>
          </a:prstGeom>
        </p:spPr>
      </p:pic>
      <p:grpSp>
        <p:nvGrpSpPr>
          <p:cNvPr id="3" name="Group 2"/>
          <p:cNvGrpSpPr/>
          <p:nvPr/>
        </p:nvGrpSpPr>
        <p:grpSpPr>
          <a:xfrm>
            <a:off x="198437" y="1459412"/>
            <a:ext cx="2215657" cy="2029449"/>
            <a:chOff x="23213" y="1459412"/>
            <a:chExt cx="2215657" cy="2029449"/>
          </a:xfrm>
        </p:grpSpPr>
        <p:sp>
          <p:nvSpPr>
            <p:cNvPr id="14" name="TextBox 13"/>
            <p:cNvSpPr txBox="1"/>
            <p:nvPr/>
          </p:nvSpPr>
          <p:spPr>
            <a:xfrm>
              <a:off x="388294" y="2567833"/>
              <a:ext cx="1850576" cy="633747"/>
            </a:xfrm>
            <a:prstGeom prst="rect">
              <a:avLst/>
            </a:prstGeom>
            <a:noFill/>
          </p:spPr>
          <p:txBody>
            <a:bodyPr wrap="square" lIns="186521" tIns="149217" rIns="186521" bIns="149217" rtlCol="0">
              <a:spAutoFit/>
            </a:bodyPr>
            <a:lstStyle/>
            <a:p>
              <a:pPr>
                <a:lnSpc>
                  <a:spcPct val="90000"/>
                </a:lnSpc>
                <a:spcAft>
                  <a:spcPts val="612"/>
                </a:spcAft>
              </a:pPr>
              <a:r>
                <a:rPr lang="en-US" dirty="0">
                  <a:solidFill>
                    <a:schemeClr val="bg1"/>
                  </a:solidFill>
                  <a:latin typeface="+mj-lt"/>
                </a:rPr>
                <a:t>IT admin</a:t>
              </a:r>
            </a:p>
          </p:txBody>
        </p:sp>
        <p:sp>
          <p:nvSpPr>
            <p:cNvPr id="27" name="TextBox 26"/>
            <p:cNvSpPr txBox="1"/>
            <p:nvPr/>
          </p:nvSpPr>
          <p:spPr>
            <a:xfrm>
              <a:off x="23213" y="2993613"/>
              <a:ext cx="2210412" cy="495248"/>
            </a:xfrm>
            <a:prstGeom prst="rect">
              <a:avLst/>
            </a:prstGeom>
            <a:noFill/>
          </p:spPr>
          <p:txBody>
            <a:bodyPr wrap="square" lIns="186521" tIns="149217" rIns="186521" bIns="149217" rtlCol="0">
              <a:spAutoFit/>
            </a:bodyPr>
            <a:lstStyle/>
            <a:p>
              <a:pPr algn="ctr">
                <a:lnSpc>
                  <a:spcPct val="90000"/>
                </a:lnSpc>
                <a:spcAft>
                  <a:spcPts val="612"/>
                </a:spcAft>
              </a:pPr>
              <a:r>
                <a:rPr lang="en-US" sz="1400" b="1" dirty="0">
                  <a:solidFill>
                    <a:srgbClr val="00BCF2"/>
                  </a:solidFill>
                  <a:latin typeface="+mn-lt"/>
                </a:rPr>
                <a:t>Provision VMs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28" y="1459412"/>
              <a:ext cx="1324114" cy="1480862"/>
            </a:xfrm>
            <a:prstGeom prst="rect">
              <a:avLst/>
            </a:prstGeom>
          </p:spPr>
        </p:pic>
      </p:grpSp>
      <p:grpSp>
        <p:nvGrpSpPr>
          <p:cNvPr id="8" name="Group 7"/>
          <p:cNvGrpSpPr/>
          <p:nvPr/>
        </p:nvGrpSpPr>
        <p:grpSpPr>
          <a:xfrm>
            <a:off x="10104437" y="1425620"/>
            <a:ext cx="1936252" cy="2063241"/>
            <a:chOff x="10199631" y="1425620"/>
            <a:chExt cx="1936252" cy="2063241"/>
          </a:xfrm>
        </p:grpSpPr>
        <p:sp>
          <p:nvSpPr>
            <p:cNvPr id="15" name="TextBox 14"/>
            <p:cNvSpPr txBox="1"/>
            <p:nvPr/>
          </p:nvSpPr>
          <p:spPr>
            <a:xfrm>
              <a:off x="10267462" y="2567833"/>
              <a:ext cx="1868421" cy="633747"/>
            </a:xfrm>
            <a:prstGeom prst="rect">
              <a:avLst/>
            </a:prstGeom>
            <a:noFill/>
          </p:spPr>
          <p:txBody>
            <a:bodyPr wrap="square" lIns="186521" tIns="149217" rIns="186521" bIns="149217" rtlCol="0">
              <a:spAutoFit/>
            </a:bodyPr>
            <a:lstStyle/>
            <a:p>
              <a:pPr>
                <a:lnSpc>
                  <a:spcPct val="90000"/>
                </a:lnSpc>
                <a:spcAft>
                  <a:spcPts val="612"/>
                </a:spcAft>
              </a:pPr>
              <a:r>
                <a:rPr lang="en-US" b="1" dirty="0">
                  <a:solidFill>
                    <a:schemeClr val="bg1"/>
                  </a:solidFill>
                  <a:latin typeface="+mj-lt"/>
                </a:rPr>
                <a:t>Developers</a:t>
              </a:r>
            </a:p>
          </p:txBody>
        </p:sp>
        <p:sp>
          <p:nvSpPr>
            <p:cNvPr id="26" name="TextBox 25"/>
            <p:cNvSpPr txBox="1"/>
            <p:nvPr/>
          </p:nvSpPr>
          <p:spPr>
            <a:xfrm>
              <a:off x="10199631" y="2993613"/>
              <a:ext cx="1936252" cy="495248"/>
            </a:xfrm>
            <a:prstGeom prst="rect">
              <a:avLst/>
            </a:prstGeom>
            <a:noFill/>
          </p:spPr>
          <p:txBody>
            <a:bodyPr wrap="square" lIns="186521" tIns="149217" rIns="186521" bIns="149217" rtlCol="0">
              <a:spAutoFit/>
            </a:bodyPr>
            <a:lstStyle/>
            <a:p>
              <a:pPr algn="ctr">
                <a:lnSpc>
                  <a:spcPct val="90000"/>
                </a:lnSpc>
                <a:spcAft>
                  <a:spcPts val="612"/>
                </a:spcAft>
              </a:pPr>
              <a:r>
                <a:rPr lang="en-US" sz="1400" b="1" dirty="0">
                  <a:solidFill>
                    <a:srgbClr val="00BCF2"/>
                  </a:solidFill>
                  <a:latin typeface="+mn-lt"/>
                </a:rPr>
                <a:t>Request VMs</a:t>
              </a: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53268"/>
            <a:stretch/>
          </p:blipFill>
          <p:spPr>
            <a:xfrm>
              <a:off x="10348717" y="1425620"/>
              <a:ext cx="1590500" cy="1185492"/>
            </a:xfrm>
            <a:prstGeom prst="rect">
              <a:avLst/>
            </a:prstGeom>
          </p:spPr>
        </p:pic>
      </p:grpSp>
      <p:grpSp>
        <p:nvGrpSpPr>
          <p:cNvPr id="16" name="Group 15"/>
          <p:cNvGrpSpPr/>
          <p:nvPr/>
        </p:nvGrpSpPr>
        <p:grpSpPr>
          <a:xfrm>
            <a:off x="0" y="4237693"/>
            <a:ext cx="12436475" cy="2759923"/>
            <a:chOff x="0" y="4237693"/>
            <a:chExt cx="12436475" cy="2759923"/>
          </a:xfrm>
        </p:grpSpPr>
        <p:sp>
          <p:nvSpPr>
            <p:cNvPr id="47" name="Rectangle 46"/>
            <p:cNvSpPr/>
            <p:nvPr/>
          </p:nvSpPr>
          <p:spPr bwMode="auto">
            <a:xfrm>
              <a:off x="0" y="4237693"/>
              <a:ext cx="12436475" cy="275992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31" name="TextBox 30"/>
            <p:cNvSpPr txBox="1"/>
            <p:nvPr/>
          </p:nvSpPr>
          <p:spPr>
            <a:xfrm>
              <a:off x="1217700" y="4483655"/>
              <a:ext cx="1841564" cy="966146"/>
            </a:xfrm>
            <a:prstGeom prst="rect">
              <a:avLst/>
            </a:prstGeom>
            <a:noFill/>
            <a:ln>
              <a:noFill/>
            </a:ln>
          </p:spPr>
          <p:txBody>
            <a:bodyPr wrap="square" lIns="186521" tIns="149217" rIns="186521" bIns="149217" rtlCol="0">
              <a:spAutoFit/>
            </a:bodyPr>
            <a:lstStyle/>
            <a:p>
              <a:pPr>
                <a:lnSpc>
                  <a:spcPct val="90000"/>
                </a:lnSpc>
                <a:spcAft>
                  <a:spcPts val="612"/>
                </a:spcAft>
              </a:pPr>
              <a:r>
                <a:rPr lang="de-DE" sz="4800" dirty="0">
                  <a:solidFill>
                    <a:srgbClr val="00BCF2"/>
                  </a:solidFill>
                  <a:latin typeface="+mj-lt"/>
                </a:rPr>
                <a:t>65%</a:t>
              </a:r>
              <a:endParaRPr lang="en-US" sz="4800" dirty="0" err="1">
                <a:solidFill>
                  <a:srgbClr val="00BCF2"/>
                </a:solidFill>
                <a:latin typeface="+mj-lt"/>
              </a:endParaRPr>
            </a:p>
          </p:txBody>
        </p:sp>
        <p:sp>
          <p:nvSpPr>
            <p:cNvPr id="33" name="TextBox 32"/>
            <p:cNvSpPr txBox="1"/>
            <p:nvPr/>
          </p:nvSpPr>
          <p:spPr>
            <a:xfrm>
              <a:off x="2461167" y="4537651"/>
              <a:ext cx="3702767" cy="841496"/>
            </a:xfrm>
            <a:prstGeom prst="rect">
              <a:avLst/>
            </a:prstGeom>
            <a:noFill/>
            <a:ln>
              <a:noFill/>
            </a:ln>
          </p:spPr>
          <p:txBody>
            <a:bodyPr wrap="square" lIns="186521" tIns="149217" rIns="186521" bIns="149217" rtlCol="0">
              <a:spAutoFit/>
            </a:bodyPr>
            <a:lstStyle/>
            <a:p>
              <a:pPr>
                <a:lnSpc>
                  <a:spcPct val="90000"/>
                </a:lnSpc>
                <a:spcAft>
                  <a:spcPts val="612"/>
                </a:spcAft>
              </a:pPr>
              <a:r>
                <a:rPr lang="en-US" sz="1300" b="1" dirty="0">
                  <a:solidFill>
                    <a:schemeClr val="bg1"/>
                  </a:solidFill>
                  <a:latin typeface="+mn-lt"/>
                </a:rPr>
                <a:t>of developers say it is too complicated and time-consuming to get development and test resources</a:t>
              </a:r>
            </a:p>
          </p:txBody>
        </p:sp>
        <p:sp>
          <p:nvSpPr>
            <p:cNvPr id="30" name="TextBox 29"/>
            <p:cNvSpPr txBox="1"/>
            <p:nvPr/>
          </p:nvSpPr>
          <p:spPr>
            <a:xfrm>
              <a:off x="2478069" y="5575424"/>
              <a:ext cx="2889282" cy="661447"/>
            </a:xfrm>
            <a:prstGeom prst="rect">
              <a:avLst/>
            </a:prstGeom>
            <a:noFill/>
            <a:ln>
              <a:noFill/>
            </a:ln>
          </p:spPr>
          <p:txBody>
            <a:bodyPr wrap="square" lIns="186521" tIns="149217" rIns="186521" bIns="149217" rtlCol="0">
              <a:spAutoFit/>
            </a:bodyPr>
            <a:lstStyle/>
            <a:p>
              <a:pPr>
                <a:lnSpc>
                  <a:spcPct val="90000"/>
                </a:lnSpc>
                <a:spcAft>
                  <a:spcPts val="612"/>
                </a:spcAft>
              </a:pPr>
              <a:r>
                <a:rPr lang="en-US" sz="1300" b="1" dirty="0">
                  <a:solidFill>
                    <a:schemeClr val="bg1"/>
                  </a:solidFill>
                  <a:latin typeface="+mn-lt"/>
                </a:rPr>
                <a:t>Average utilization of dedicated </a:t>
              </a:r>
              <a:r>
                <a:rPr lang="en-US" sz="1300" b="1" dirty="0" err="1">
                  <a:solidFill>
                    <a:schemeClr val="bg1"/>
                  </a:solidFill>
                  <a:latin typeface="+mn-lt"/>
                </a:rPr>
                <a:t>dev</a:t>
              </a:r>
              <a:r>
                <a:rPr lang="en-US" sz="1300" b="1" dirty="0">
                  <a:solidFill>
                    <a:schemeClr val="bg1"/>
                  </a:solidFill>
                  <a:latin typeface="+mn-lt"/>
                </a:rPr>
                <a:t>-test infrastructure</a:t>
              </a:r>
            </a:p>
          </p:txBody>
        </p:sp>
        <p:sp>
          <p:nvSpPr>
            <p:cNvPr id="35" name="TextBox 34"/>
            <p:cNvSpPr txBox="1"/>
            <p:nvPr/>
          </p:nvSpPr>
          <p:spPr>
            <a:xfrm>
              <a:off x="1220452" y="5439400"/>
              <a:ext cx="1841564" cy="966146"/>
            </a:xfrm>
            <a:prstGeom prst="rect">
              <a:avLst/>
            </a:prstGeom>
            <a:noFill/>
            <a:ln>
              <a:noFill/>
            </a:ln>
          </p:spPr>
          <p:txBody>
            <a:bodyPr wrap="square" lIns="186521" tIns="149217" rIns="186521" bIns="149217" rtlCol="0">
              <a:spAutoFit/>
            </a:bodyPr>
            <a:lstStyle/>
            <a:p>
              <a:pPr>
                <a:lnSpc>
                  <a:spcPct val="90000"/>
                </a:lnSpc>
                <a:spcAft>
                  <a:spcPts val="612"/>
                </a:spcAft>
              </a:pPr>
              <a:r>
                <a:rPr lang="de-DE" sz="4800" dirty="0">
                  <a:solidFill>
                    <a:srgbClr val="00BCF2"/>
                  </a:solidFill>
                  <a:latin typeface="+mj-lt"/>
                </a:rPr>
                <a:t>10%</a:t>
              </a:r>
              <a:endParaRPr lang="en-US" sz="4800" dirty="0" err="1">
                <a:solidFill>
                  <a:srgbClr val="00BCF2"/>
                </a:solidFill>
                <a:latin typeface="+mj-lt"/>
              </a:endParaRPr>
            </a:p>
          </p:txBody>
        </p:sp>
        <p:sp>
          <p:nvSpPr>
            <p:cNvPr id="51" name="Rectangle 50"/>
            <p:cNvSpPr/>
            <p:nvPr/>
          </p:nvSpPr>
          <p:spPr>
            <a:xfrm>
              <a:off x="7632803" y="5089484"/>
              <a:ext cx="4749368" cy="1760482"/>
            </a:xfrm>
            <a:prstGeom prst="rect">
              <a:avLst/>
            </a:prstGeom>
          </p:spPr>
          <p:txBody>
            <a:bodyPr wrap="square">
              <a:spAutoFit/>
            </a:bodyPr>
            <a:lstStyle/>
            <a:p>
              <a:pPr marL="182880" indent="-182880">
                <a:lnSpc>
                  <a:spcPct val="80000"/>
                </a:lnSpc>
                <a:spcBef>
                  <a:spcPts val="0"/>
                </a:spcBef>
                <a:spcAft>
                  <a:spcPts val="600"/>
                </a:spcAft>
                <a:buFont typeface="Arial"/>
                <a:buChar char="•"/>
              </a:pPr>
              <a:r>
                <a:rPr lang="en-US" sz="1400" dirty="0">
                  <a:solidFill>
                    <a:schemeClr val="bg1"/>
                  </a:solidFill>
                  <a:ea typeface="Segoe UI Light" charset="0"/>
                  <a:cs typeface="Segoe UI Light" charset="0"/>
                </a:rPr>
                <a:t>Compromised agility</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Limited hardware budget</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Limited software licensing</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Resource contention with VMs</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Realistic scale tests often challenging</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Procurement delays</a:t>
              </a:r>
            </a:p>
            <a:p>
              <a:pPr marL="182880" indent="-182880">
                <a:lnSpc>
                  <a:spcPct val="80000"/>
                </a:lnSpc>
                <a:spcBef>
                  <a:spcPts val="0"/>
                </a:spcBef>
                <a:spcAft>
                  <a:spcPts val="600"/>
                </a:spcAft>
                <a:buFont typeface="Arial"/>
                <a:buChar char="•"/>
              </a:pPr>
              <a:endParaRPr lang="en-US" sz="1400" dirty="0">
                <a:solidFill>
                  <a:schemeClr val="bg1"/>
                </a:solidFill>
                <a:latin typeface="+mn-lt"/>
                <a:ea typeface="Segoe UI Light" charset="0"/>
                <a:cs typeface="Segoe UI Light" charset="0"/>
              </a:endParaRPr>
            </a:p>
          </p:txBody>
        </p:sp>
        <p:sp>
          <p:nvSpPr>
            <p:cNvPr id="52" name="TextBox 51"/>
            <p:cNvSpPr txBox="1"/>
            <p:nvPr/>
          </p:nvSpPr>
          <p:spPr>
            <a:xfrm>
              <a:off x="7405021" y="4475569"/>
              <a:ext cx="2681098" cy="1056427"/>
            </a:xfrm>
            <a:prstGeom prst="rect">
              <a:avLst/>
            </a:prstGeom>
            <a:noFill/>
          </p:spPr>
          <p:txBody>
            <a:bodyPr wrap="none" lIns="186521" tIns="149217" rIns="186521" bIns="149217" rtlCol="0">
              <a:spAutoFit/>
            </a:bodyPr>
            <a:lstStyle/>
            <a:p>
              <a:pPr>
                <a:lnSpc>
                  <a:spcPct val="90000"/>
                </a:lnSpc>
                <a:spcAft>
                  <a:spcPts val="612"/>
                </a:spcAft>
              </a:pPr>
              <a:r>
                <a:rPr lang="en-US" sz="2448" b="1" dirty="0">
                  <a:solidFill>
                    <a:schemeClr val="bg1"/>
                  </a:solidFill>
                  <a:latin typeface="+mn-lt"/>
                </a:rPr>
                <a:t>Your challenges</a:t>
              </a:r>
            </a:p>
            <a:p>
              <a:pPr>
                <a:lnSpc>
                  <a:spcPct val="90000"/>
                </a:lnSpc>
                <a:spcAft>
                  <a:spcPts val="612"/>
                </a:spcAft>
              </a:pPr>
              <a:endParaRPr lang="en-US" sz="2448" dirty="0" err="1">
                <a:solidFill>
                  <a:schemeClr val="bg1"/>
                </a:solidFill>
              </a:endParaRPr>
            </a:p>
          </p:txBody>
        </p:sp>
        <p:cxnSp>
          <p:nvCxnSpPr>
            <p:cNvPr id="4" name="Straight Connector 3"/>
            <p:cNvCxnSpPr/>
            <p:nvPr/>
          </p:nvCxnSpPr>
          <p:spPr>
            <a:xfrm>
              <a:off x="6751637" y="4597196"/>
              <a:ext cx="0" cy="18871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274923" y="6352198"/>
              <a:ext cx="3869640" cy="398279"/>
            </a:xfrm>
            <a:prstGeom prst="rect">
              <a:avLst/>
            </a:prstGeom>
            <a:noFill/>
          </p:spPr>
          <p:txBody>
            <a:bodyPr wrap="none" lIns="179285" tIns="143428" rIns="179285" bIns="143428" rtlCol="0">
              <a:spAutoFit/>
            </a:bodyPr>
            <a:lstStyle/>
            <a:p>
              <a:pPr defTabSz="914367">
                <a:lnSpc>
                  <a:spcPct val="90000"/>
                </a:lnSpc>
                <a:spcAft>
                  <a:spcPts val="588"/>
                </a:spcAft>
              </a:pPr>
              <a:r>
                <a:rPr lang="en-US" sz="784" i="1" dirty="0"/>
                <a:t>Source: Business Case for Test Environment Management Whitepaper, Cognizant</a:t>
              </a:r>
            </a:p>
          </p:txBody>
        </p:sp>
      </p:grpSp>
      <p:cxnSp>
        <p:nvCxnSpPr>
          <p:cNvPr id="34" name="Straight Arrow Connector 33"/>
          <p:cNvCxnSpPr/>
          <p:nvPr/>
        </p:nvCxnSpPr>
        <p:spPr>
          <a:xfrm flipH="1">
            <a:off x="2138482" y="2926270"/>
            <a:ext cx="874149" cy="0"/>
          </a:xfrm>
          <a:prstGeom prst="straightConnector1">
            <a:avLst/>
          </a:prstGeom>
          <a:noFill/>
          <a:ln w="53975" cap="rnd" cmpd="sng" algn="ctr">
            <a:solidFill>
              <a:schemeClr val="bg1"/>
            </a:solidFill>
            <a:prstDash val="sysDot"/>
            <a:headEnd type="triangle"/>
            <a:tailEnd type="none"/>
          </a:ln>
          <a:effectLst/>
        </p:spPr>
      </p:cxnSp>
    </p:spTree>
    <p:extLst>
      <p:ext uri="{BB962C8B-B14F-4D97-AF65-F5344CB8AC3E}">
        <p14:creationId xmlns:p14="http://schemas.microsoft.com/office/powerpoint/2010/main" val="1792180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26360357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242701303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336"/>
            <a:ext cx="12436475" cy="6752617"/>
          </a:xfrm>
          <a:prstGeom prst="rect">
            <a:avLst/>
          </a:prstGeom>
        </p:spPr>
      </p:pic>
    </p:spTree>
    <p:extLst>
      <p:ext uri="{BB962C8B-B14F-4D97-AF65-F5344CB8AC3E}">
        <p14:creationId xmlns:p14="http://schemas.microsoft.com/office/powerpoint/2010/main" val="8457820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79" y="100799"/>
            <a:ext cx="12430296" cy="6749263"/>
          </a:xfrm>
          <a:prstGeom prst="rect">
            <a:avLst/>
          </a:prstGeom>
        </p:spPr>
      </p:pic>
    </p:spTree>
    <p:extLst>
      <p:ext uri="{BB962C8B-B14F-4D97-AF65-F5344CB8AC3E}">
        <p14:creationId xmlns:p14="http://schemas.microsoft.com/office/powerpoint/2010/main" val="37398922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bg1"/>
                </a:solidFill>
              </a:rPr>
              <a:t>We seen today…</a:t>
            </a:r>
          </a:p>
        </p:txBody>
      </p:sp>
      <p:sp>
        <p:nvSpPr>
          <p:cNvPr id="4" name="Text Placeholder 3"/>
          <p:cNvSpPr>
            <a:spLocks noGrp="1"/>
          </p:cNvSpPr>
          <p:nvPr>
            <p:ph idx="4294967295"/>
          </p:nvPr>
        </p:nvSpPr>
        <p:spPr>
          <a:xfrm>
            <a:off x="547688" y="1212850"/>
            <a:ext cx="11336337" cy="4611688"/>
          </a:xfrm>
        </p:spPr>
        <p:txBody>
          <a:bodyPr/>
          <a:lstStyle/>
          <a:p>
            <a:pPr algn="just" defTabSz="932205">
              <a:defRPr/>
            </a:pPr>
            <a:r>
              <a:rPr lang="en-US" sz="3600" dirty="0">
                <a:solidFill>
                  <a:schemeClr val="bg1"/>
                </a:solidFill>
              </a:rPr>
              <a:t>Create a lab</a:t>
            </a:r>
          </a:p>
          <a:p>
            <a:pPr algn="just" defTabSz="932205">
              <a:defRPr/>
            </a:pPr>
            <a:r>
              <a:rPr lang="en-US" sz="3600" dirty="0">
                <a:solidFill>
                  <a:schemeClr val="bg1"/>
                </a:solidFill>
              </a:rPr>
              <a:t>Set policies</a:t>
            </a:r>
          </a:p>
          <a:p>
            <a:pPr algn="just" defTabSz="932205">
              <a:defRPr/>
            </a:pPr>
            <a:r>
              <a:rPr lang="en-US" sz="3600" dirty="0">
                <a:solidFill>
                  <a:schemeClr val="bg1"/>
                </a:solidFill>
              </a:rPr>
              <a:t>Set virtual networks</a:t>
            </a:r>
          </a:p>
          <a:p>
            <a:pPr algn="just" defTabSz="932205">
              <a:defRPr/>
            </a:pPr>
            <a:r>
              <a:rPr lang="en-US" sz="3600" dirty="0">
                <a:solidFill>
                  <a:schemeClr val="bg1"/>
                </a:solidFill>
              </a:rPr>
              <a:t>Configure artifact repositories</a:t>
            </a:r>
          </a:p>
          <a:p>
            <a:pPr algn="just" defTabSz="932205">
              <a:defRPr/>
            </a:pPr>
            <a:r>
              <a:rPr lang="en-US" sz="3600" dirty="0">
                <a:solidFill>
                  <a:schemeClr val="bg1"/>
                </a:solidFill>
              </a:rPr>
              <a:t>Manage VM bases</a:t>
            </a:r>
          </a:p>
          <a:p>
            <a:pPr algn="just" defTabSz="932205">
              <a:defRPr/>
            </a:pPr>
            <a:r>
              <a:rPr lang="en-US" altLang="zh-CN" sz="3600" dirty="0">
                <a:solidFill>
                  <a:schemeClr val="bg1"/>
                </a:solidFill>
              </a:rPr>
              <a:t>Add lab users</a:t>
            </a:r>
            <a:endParaRPr lang="en-US" sz="3600" dirty="0">
              <a:solidFill>
                <a:schemeClr val="bg1"/>
              </a:solidFill>
            </a:endParaRPr>
          </a:p>
          <a:p>
            <a:pPr algn="just" defTabSz="932205">
              <a:defRPr/>
            </a:pPr>
            <a:r>
              <a:rPr lang="en-US" sz="3600" dirty="0">
                <a:solidFill>
                  <a:schemeClr val="bg1"/>
                </a:solidFill>
              </a:rPr>
              <a:t>Create a VM</a:t>
            </a:r>
          </a:p>
          <a:p>
            <a:pPr algn="just" defTabSz="932205">
              <a:defRPr/>
            </a:pPr>
            <a:r>
              <a:rPr lang="en-US" sz="3600" dirty="0">
                <a:solidFill>
                  <a:schemeClr val="bg1"/>
                </a:solidFill>
              </a:rPr>
              <a:t>Manage existing VMs</a:t>
            </a:r>
          </a:p>
          <a:p>
            <a:pPr algn="just" defTabSz="932205">
              <a:defRPr/>
            </a:pPr>
            <a:r>
              <a:rPr lang="en-US" sz="3600" dirty="0">
                <a:solidFill>
                  <a:schemeClr val="bg1"/>
                </a:solidFill>
              </a:rPr>
              <a:t>Price</a:t>
            </a:r>
          </a:p>
          <a:p>
            <a:pPr marL="0" indent="0" algn="just" defTabSz="932205">
              <a:buNone/>
              <a:defRPr/>
            </a:pPr>
            <a:endParaRPr lang="en-US" sz="3600" dirty="0">
              <a:solidFill>
                <a:schemeClr val="bg1"/>
              </a:solidFill>
            </a:endParaRPr>
          </a:p>
        </p:txBody>
      </p:sp>
    </p:spTree>
    <p:extLst>
      <p:ext uri="{BB962C8B-B14F-4D97-AF65-F5344CB8AC3E}">
        <p14:creationId xmlns:p14="http://schemas.microsoft.com/office/powerpoint/2010/main" val="423278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rot="20615049">
            <a:off x="58673" y="3792315"/>
            <a:ext cx="12058650" cy="1828800"/>
          </a:xfrm>
          <a:prstGeom prst="rect">
            <a:avLst/>
          </a:prstGeom>
        </p:spPr>
      </p:pic>
      <p:sp>
        <p:nvSpPr>
          <p:cNvPr id="3" name="Rectangle 2"/>
          <p:cNvSpPr/>
          <p:nvPr/>
        </p:nvSpPr>
        <p:spPr>
          <a:xfrm>
            <a:off x="731837" y="677862"/>
            <a:ext cx="5410200" cy="1569660"/>
          </a:xfrm>
          <a:prstGeom prst="rect">
            <a:avLst/>
          </a:prstGeom>
        </p:spPr>
        <p:txBody>
          <a:bodyPr wrap="square">
            <a:spAutoFit/>
          </a:bodyPr>
          <a:lstStyle/>
          <a:p>
            <a:r>
              <a:rPr lang="en-US" sz="9600" dirty="0"/>
              <a:t>Price$$$</a:t>
            </a:r>
            <a:endParaRPr lang="en-US" dirty="0"/>
          </a:p>
        </p:txBody>
      </p:sp>
    </p:spTree>
    <p:extLst>
      <p:ext uri="{BB962C8B-B14F-4D97-AF65-F5344CB8AC3E}">
        <p14:creationId xmlns:p14="http://schemas.microsoft.com/office/powerpoint/2010/main" val="911459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Thanks</a:t>
            </a:r>
            <a:r>
              <a:rPr lang="es-ES" dirty="0"/>
              <a:t>!</a:t>
            </a:r>
          </a:p>
        </p:txBody>
      </p:sp>
      <p:sp>
        <p:nvSpPr>
          <p:cNvPr id="3" name="Text Placeholder 2"/>
          <p:cNvSpPr>
            <a:spLocks noGrp="1"/>
          </p:cNvSpPr>
          <p:nvPr>
            <p:ph type="body" sz="quarter" idx="13"/>
          </p:nvPr>
        </p:nvSpPr>
        <p:spPr/>
        <p:txBody>
          <a:bodyPr/>
          <a:lstStyle/>
          <a:p>
            <a:r>
              <a:rPr lang="es-ES" dirty="0"/>
              <a:t>http://aka.ms/MTS84 </a:t>
            </a:r>
          </a:p>
        </p:txBody>
      </p:sp>
      <p:pic>
        <p:nvPicPr>
          <p:cNvPr id="5" name="Picture Placeholder 4"/>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72857757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5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142037" y="1681370"/>
            <a:ext cx="6290689" cy="535840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22" name="Rectangle 21"/>
          <p:cNvSpPr/>
          <p:nvPr/>
        </p:nvSpPr>
        <p:spPr bwMode="auto">
          <a:xfrm>
            <a:off x="2819" y="1681370"/>
            <a:ext cx="6290689" cy="535840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5" name="Title 4"/>
          <p:cNvSpPr>
            <a:spLocks noGrp="1"/>
          </p:cNvSpPr>
          <p:nvPr>
            <p:ph type="title"/>
          </p:nvPr>
        </p:nvSpPr>
        <p:spPr>
          <a:xfrm>
            <a:off x="274638" y="295275"/>
            <a:ext cx="12268199" cy="841615"/>
          </a:xfrm>
        </p:spPr>
        <p:txBody>
          <a:bodyPr/>
          <a:lstStyle/>
          <a:p>
            <a:r>
              <a:rPr lang="en-US" dirty="0"/>
              <a:t>Dev-test in the cloud: drivers and concerns </a:t>
            </a:r>
          </a:p>
        </p:txBody>
      </p:sp>
      <p:pic>
        <p:nvPicPr>
          <p:cNvPr id="23" name="Picture 22"/>
          <p:cNvPicPr>
            <a:picLocks noChangeAspect="1"/>
          </p:cNvPicPr>
          <p:nvPr/>
        </p:nvPicPr>
        <p:blipFill rotWithShape="1">
          <a:blip r:embed="rId3">
            <a:alphaModFix amt="23000"/>
            <a:extLst>
              <a:ext uri="{BEBA8EAE-BF5A-486C-A8C5-ECC9F3942E4B}">
                <a14:imgProps xmlns:a14="http://schemas.microsoft.com/office/drawing/2010/main">
                  <a14:imgLayer r:embed="rId4">
                    <a14:imgEffect>
                      <a14:brightnessContrast bright="-99000"/>
                    </a14:imgEffect>
                  </a14:imgLayer>
                </a14:imgProps>
              </a:ext>
              <a:ext uri="{28A0092B-C50C-407E-A947-70E740481C1C}">
                <a14:useLocalDpi xmlns:a14="http://schemas.microsoft.com/office/drawing/2010/main" val="0"/>
              </a:ext>
            </a:extLst>
          </a:blip>
          <a:srcRect l="1738" t="1887" r="3251" b="36953"/>
          <a:stretch/>
        </p:blipFill>
        <p:spPr>
          <a:xfrm>
            <a:off x="-30163" y="1681366"/>
            <a:ext cx="12474924" cy="5358403"/>
          </a:xfrm>
          <a:prstGeom prst="rect">
            <a:avLst/>
          </a:prstGeom>
        </p:spPr>
      </p:pic>
      <p:sp>
        <p:nvSpPr>
          <p:cNvPr id="26" name="TextBox 25"/>
          <p:cNvSpPr txBox="1"/>
          <p:nvPr/>
        </p:nvSpPr>
        <p:spPr>
          <a:xfrm>
            <a:off x="2820" y="1951108"/>
            <a:ext cx="6290688" cy="761739"/>
          </a:xfrm>
          <a:prstGeom prst="rect">
            <a:avLst/>
          </a:prstGeom>
          <a:noFill/>
        </p:spPr>
        <p:txBody>
          <a:bodyPr wrap="square" lIns="186521" tIns="149217" rIns="186521" bIns="149217" rtlCol="0">
            <a:spAutoFit/>
          </a:bodyPr>
          <a:lstStyle/>
          <a:p>
            <a:pPr algn="ctr">
              <a:lnSpc>
                <a:spcPct val="90000"/>
              </a:lnSpc>
              <a:spcAft>
                <a:spcPts val="612"/>
              </a:spcAft>
            </a:pPr>
            <a:r>
              <a:rPr lang="en-US" sz="3264" dirty="0">
                <a:solidFill>
                  <a:schemeClr val="bg1"/>
                </a:solidFill>
                <a:latin typeface="+mj-lt"/>
              </a:rPr>
              <a:t>Drivers</a:t>
            </a:r>
          </a:p>
        </p:txBody>
      </p:sp>
      <p:sp>
        <p:nvSpPr>
          <p:cNvPr id="28" name="TextBox 27"/>
          <p:cNvSpPr txBox="1"/>
          <p:nvPr/>
        </p:nvSpPr>
        <p:spPr>
          <a:xfrm>
            <a:off x="6293508" y="1951108"/>
            <a:ext cx="6139218" cy="753460"/>
          </a:xfrm>
          <a:prstGeom prst="rect">
            <a:avLst/>
          </a:prstGeom>
          <a:noFill/>
        </p:spPr>
        <p:txBody>
          <a:bodyPr wrap="square" lIns="186521" tIns="149217" rIns="186521" bIns="149217" rtlCol="0">
            <a:spAutoFit/>
          </a:bodyPr>
          <a:lstStyle/>
          <a:p>
            <a:pPr algn="ctr">
              <a:lnSpc>
                <a:spcPct val="90000"/>
              </a:lnSpc>
              <a:spcAft>
                <a:spcPts val="612"/>
              </a:spcAft>
            </a:pPr>
            <a:r>
              <a:rPr lang="en-US" sz="3264" dirty="0">
                <a:solidFill>
                  <a:schemeClr val="bg1"/>
                </a:solidFill>
                <a:latin typeface="+mj-lt"/>
              </a:rPr>
              <a:t>Concerns</a:t>
            </a:r>
          </a:p>
        </p:txBody>
      </p:sp>
      <p:sp>
        <p:nvSpPr>
          <p:cNvPr id="8" name="TextBox 7"/>
          <p:cNvSpPr txBox="1"/>
          <p:nvPr/>
        </p:nvSpPr>
        <p:spPr>
          <a:xfrm>
            <a:off x="2026469" y="5838071"/>
            <a:ext cx="2196432" cy="606047"/>
          </a:xfrm>
          <a:prstGeom prst="rect">
            <a:avLst/>
          </a:prstGeom>
          <a:noFill/>
        </p:spPr>
        <p:txBody>
          <a:bodyPr wrap="square" lIns="186521" tIns="149217" rIns="186521" bIns="149217" rtlCol="0">
            <a:spAutoFit/>
          </a:bodyPr>
          <a:lstStyle/>
          <a:p>
            <a:pPr algn="ctr">
              <a:lnSpc>
                <a:spcPct val="90000"/>
              </a:lnSpc>
              <a:spcAft>
                <a:spcPts val="612"/>
              </a:spcAft>
            </a:pPr>
            <a:r>
              <a:rPr lang="en-US" sz="2200" b="1" dirty="0">
                <a:solidFill>
                  <a:schemeClr val="bg1"/>
                </a:solidFill>
                <a:latin typeface="+mn-lt"/>
              </a:rPr>
              <a:t>Speed</a:t>
            </a:r>
          </a:p>
        </p:txBody>
      </p:sp>
      <p:sp>
        <p:nvSpPr>
          <p:cNvPr id="9" name="TextBox 8"/>
          <p:cNvSpPr txBox="1"/>
          <p:nvPr/>
        </p:nvSpPr>
        <p:spPr>
          <a:xfrm>
            <a:off x="2215527" y="4280617"/>
            <a:ext cx="1818317" cy="606047"/>
          </a:xfrm>
          <a:prstGeom prst="rect">
            <a:avLst/>
          </a:prstGeom>
          <a:noFill/>
        </p:spPr>
        <p:txBody>
          <a:bodyPr wrap="square" lIns="186521" tIns="149217" rIns="186521" bIns="149217" rtlCol="0">
            <a:spAutoFit/>
          </a:bodyPr>
          <a:lstStyle/>
          <a:p>
            <a:pPr algn="ctr">
              <a:lnSpc>
                <a:spcPct val="90000"/>
              </a:lnSpc>
              <a:spcAft>
                <a:spcPts val="612"/>
              </a:spcAft>
            </a:pPr>
            <a:r>
              <a:rPr lang="en-US" sz="2200" b="1" dirty="0">
                <a:solidFill>
                  <a:schemeClr val="bg1"/>
                </a:solidFill>
                <a:latin typeface="+mn-lt"/>
              </a:rPr>
              <a:t>Economics</a:t>
            </a:r>
          </a:p>
        </p:txBody>
      </p:sp>
      <p:sp>
        <p:nvSpPr>
          <p:cNvPr id="10" name="TextBox 9"/>
          <p:cNvSpPr txBox="1"/>
          <p:nvPr/>
        </p:nvSpPr>
        <p:spPr>
          <a:xfrm>
            <a:off x="2551355" y="5065101"/>
            <a:ext cx="1146660" cy="606047"/>
          </a:xfrm>
          <a:prstGeom prst="rect">
            <a:avLst/>
          </a:prstGeom>
          <a:noFill/>
        </p:spPr>
        <p:txBody>
          <a:bodyPr wrap="square" lIns="186521" tIns="149217" rIns="186521" bIns="149217" rtlCol="0">
            <a:spAutoFit/>
          </a:bodyPr>
          <a:lstStyle/>
          <a:p>
            <a:pPr algn="ctr">
              <a:lnSpc>
                <a:spcPct val="90000"/>
              </a:lnSpc>
              <a:spcAft>
                <a:spcPts val="612"/>
              </a:spcAft>
            </a:pPr>
            <a:r>
              <a:rPr lang="en-US" sz="2200" b="1" dirty="0">
                <a:solidFill>
                  <a:schemeClr val="bg1"/>
                </a:solidFill>
                <a:latin typeface="+mn-lt"/>
              </a:rPr>
              <a:t>Scale</a:t>
            </a:r>
          </a:p>
        </p:txBody>
      </p:sp>
      <p:sp>
        <p:nvSpPr>
          <p:cNvPr id="20" name="Text Placeholder 2"/>
          <p:cNvSpPr>
            <a:spLocks noGrp="1"/>
          </p:cNvSpPr>
          <p:nvPr>
            <p:ph type="body" sz="quarter" idx="10"/>
          </p:nvPr>
        </p:nvSpPr>
        <p:spPr>
          <a:xfrm>
            <a:off x="2442634" y="3459354"/>
            <a:ext cx="1364102" cy="600164"/>
          </a:xfrm>
        </p:spPr>
        <p:txBody>
          <a:bodyPr/>
          <a:lstStyle/>
          <a:p>
            <a:pPr marL="0" indent="0" algn="ctr">
              <a:buClr>
                <a:schemeClr val="bg1"/>
              </a:buClr>
              <a:buNone/>
            </a:pPr>
            <a:r>
              <a:rPr lang="en-US" sz="2200" b="1" dirty="0">
                <a:solidFill>
                  <a:schemeClr val="bg1"/>
                </a:solidFill>
                <a:latin typeface="+mn-lt"/>
              </a:rPr>
              <a:t>Agility</a:t>
            </a:r>
          </a:p>
        </p:txBody>
      </p:sp>
      <p:sp>
        <p:nvSpPr>
          <p:cNvPr id="24" name="TextBox 23"/>
          <p:cNvSpPr txBox="1"/>
          <p:nvPr/>
        </p:nvSpPr>
        <p:spPr>
          <a:xfrm>
            <a:off x="8320382" y="5838071"/>
            <a:ext cx="2196432" cy="606047"/>
          </a:xfrm>
          <a:prstGeom prst="rect">
            <a:avLst/>
          </a:prstGeom>
          <a:noFill/>
        </p:spPr>
        <p:txBody>
          <a:bodyPr wrap="square" lIns="186521" tIns="149217" rIns="186521" bIns="149217" rtlCol="0">
            <a:spAutoFit/>
          </a:bodyPr>
          <a:lstStyle/>
          <a:p>
            <a:pPr algn="ctr">
              <a:lnSpc>
                <a:spcPct val="90000"/>
              </a:lnSpc>
              <a:spcAft>
                <a:spcPts val="612"/>
              </a:spcAft>
            </a:pPr>
            <a:r>
              <a:rPr lang="en-US" sz="2200" b="1" dirty="0">
                <a:solidFill>
                  <a:schemeClr val="bg1"/>
                </a:solidFill>
                <a:latin typeface="+mn-lt"/>
              </a:rPr>
              <a:t>Performance</a:t>
            </a:r>
          </a:p>
        </p:txBody>
      </p:sp>
      <p:sp>
        <p:nvSpPr>
          <p:cNvPr id="25" name="TextBox 24"/>
          <p:cNvSpPr txBox="1"/>
          <p:nvPr/>
        </p:nvSpPr>
        <p:spPr>
          <a:xfrm>
            <a:off x="8221501" y="4280617"/>
            <a:ext cx="2394194" cy="606047"/>
          </a:xfrm>
          <a:prstGeom prst="rect">
            <a:avLst/>
          </a:prstGeom>
          <a:noFill/>
        </p:spPr>
        <p:txBody>
          <a:bodyPr wrap="square" lIns="186521" tIns="149217" rIns="186521" bIns="149217" rtlCol="0">
            <a:spAutoFit/>
          </a:bodyPr>
          <a:lstStyle/>
          <a:p>
            <a:pPr algn="ctr">
              <a:lnSpc>
                <a:spcPct val="90000"/>
              </a:lnSpc>
              <a:spcAft>
                <a:spcPts val="612"/>
              </a:spcAft>
            </a:pPr>
            <a:r>
              <a:rPr lang="en-US" sz="2200" b="1" dirty="0">
                <a:solidFill>
                  <a:schemeClr val="bg1"/>
                </a:solidFill>
                <a:latin typeface="+mn-lt"/>
              </a:rPr>
              <a:t>Security</a:t>
            </a:r>
          </a:p>
        </p:txBody>
      </p:sp>
      <p:sp>
        <p:nvSpPr>
          <p:cNvPr id="27" name="TextBox 26"/>
          <p:cNvSpPr txBox="1"/>
          <p:nvPr/>
        </p:nvSpPr>
        <p:spPr>
          <a:xfrm>
            <a:off x="8442904" y="5065101"/>
            <a:ext cx="1951388" cy="606047"/>
          </a:xfrm>
          <a:prstGeom prst="rect">
            <a:avLst/>
          </a:prstGeom>
          <a:noFill/>
        </p:spPr>
        <p:txBody>
          <a:bodyPr wrap="square" lIns="186521" tIns="149217" rIns="186521" bIns="149217" rtlCol="0">
            <a:spAutoFit/>
          </a:bodyPr>
          <a:lstStyle/>
          <a:p>
            <a:pPr algn="ctr">
              <a:lnSpc>
                <a:spcPct val="90000"/>
              </a:lnSpc>
              <a:spcAft>
                <a:spcPts val="612"/>
              </a:spcAft>
            </a:pPr>
            <a:r>
              <a:rPr lang="en-US" sz="2200" b="1" dirty="0">
                <a:solidFill>
                  <a:schemeClr val="bg1"/>
                </a:solidFill>
                <a:latin typeface="+mn-lt"/>
              </a:rPr>
              <a:t>Compliance</a:t>
            </a:r>
          </a:p>
        </p:txBody>
      </p:sp>
      <p:sp>
        <p:nvSpPr>
          <p:cNvPr id="31" name="Text Placeholder 2"/>
          <p:cNvSpPr>
            <a:spLocks noGrp="1"/>
          </p:cNvSpPr>
          <p:nvPr>
            <p:ph type="body" sz="quarter" idx="10"/>
          </p:nvPr>
        </p:nvSpPr>
        <p:spPr>
          <a:xfrm>
            <a:off x="8417155" y="3459354"/>
            <a:ext cx="2002886" cy="600164"/>
          </a:xfrm>
        </p:spPr>
        <p:txBody>
          <a:bodyPr/>
          <a:lstStyle/>
          <a:p>
            <a:pPr marL="0" indent="0" algn="ctr">
              <a:buClr>
                <a:schemeClr val="bg1"/>
              </a:buClr>
              <a:buNone/>
            </a:pPr>
            <a:r>
              <a:rPr lang="en-US" sz="2200" b="1" dirty="0">
                <a:solidFill>
                  <a:schemeClr val="bg1"/>
                </a:solidFill>
                <a:latin typeface="+mn-lt"/>
              </a:rPr>
              <a:t>Integration</a:t>
            </a:r>
          </a:p>
        </p:txBody>
      </p:sp>
      <p:grpSp>
        <p:nvGrpSpPr>
          <p:cNvPr id="3" name="Group 2"/>
          <p:cNvGrpSpPr/>
          <p:nvPr/>
        </p:nvGrpSpPr>
        <p:grpSpPr>
          <a:xfrm>
            <a:off x="5551605" y="1681369"/>
            <a:ext cx="1561224" cy="5358401"/>
            <a:chOff x="5551605" y="1681369"/>
            <a:chExt cx="1561224" cy="5358401"/>
          </a:xfrm>
        </p:grpSpPr>
        <p:sp>
          <p:nvSpPr>
            <p:cNvPr id="2" name="Rectangle 1"/>
            <p:cNvSpPr/>
            <p:nvPr/>
          </p:nvSpPr>
          <p:spPr bwMode="auto">
            <a:xfrm>
              <a:off x="5567829" y="1681369"/>
              <a:ext cx="1478332" cy="5358401"/>
            </a:xfrm>
            <a:prstGeom prst="rect">
              <a:avLst/>
            </a:prstGeom>
            <a:solidFill>
              <a:schemeClr val="bg1">
                <a:lumMod val="85000"/>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833" y="3540186"/>
              <a:ext cx="1324114" cy="1480862"/>
            </a:xfrm>
            <a:prstGeom prst="rect">
              <a:avLst/>
            </a:prstGeom>
          </p:spPr>
        </p:pic>
        <p:sp>
          <p:nvSpPr>
            <p:cNvPr id="30" name="TextBox 29"/>
            <p:cNvSpPr txBox="1"/>
            <p:nvPr/>
          </p:nvSpPr>
          <p:spPr>
            <a:xfrm>
              <a:off x="5551605" y="4639712"/>
              <a:ext cx="1561224" cy="606047"/>
            </a:xfrm>
            <a:prstGeom prst="rect">
              <a:avLst/>
            </a:prstGeom>
            <a:noFill/>
          </p:spPr>
          <p:txBody>
            <a:bodyPr wrap="square" lIns="186521" tIns="149217" rIns="186521" bIns="149217" rtlCol="0">
              <a:spAutoFit/>
            </a:bodyPr>
            <a:lstStyle/>
            <a:p>
              <a:pPr algn="ctr">
                <a:lnSpc>
                  <a:spcPct val="90000"/>
                </a:lnSpc>
                <a:spcAft>
                  <a:spcPts val="612"/>
                </a:spcAft>
              </a:pPr>
              <a:r>
                <a:rPr lang="en-US" sz="2200" dirty="0">
                  <a:solidFill>
                    <a:schemeClr val="bg1"/>
                  </a:solidFill>
                  <a:latin typeface="+mj-lt"/>
                </a:rPr>
                <a:t>IT admin</a:t>
              </a:r>
            </a:p>
          </p:txBody>
        </p:sp>
      </p:grpSp>
    </p:spTree>
    <p:extLst>
      <p:ext uri="{BB962C8B-B14F-4D97-AF65-F5344CB8AC3E}">
        <p14:creationId xmlns:p14="http://schemas.microsoft.com/office/powerpoint/2010/main" val="2574341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1">
                                            <p:txEl>
                                              <p:pRg st="0" end="0"/>
                                            </p:txEl>
                                          </p:spTgt>
                                        </p:tgtEl>
                                        <p:attrNameLst>
                                          <p:attrName>style.visibility</p:attrName>
                                        </p:attrNameLst>
                                      </p:cBhvr>
                                      <p:to>
                                        <p:strVal val="visible"/>
                                      </p:to>
                                    </p:set>
                                    <p:anim calcmode="lin" valueType="num">
                                      <p:cBhvr additive="base">
                                        <p:cTn id="36"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1+#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8" grpId="0"/>
      <p:bldP spid="9" grpId="0"/>
      <p:bldP spid="10" grpId="0"/>
      <p:bldP spid="20" grpId="0" build="p"/>
      <p:bldP spid="24" grpId="0"/>
      <p:bldP spid="25" grpId="0"/>
      <p:bldP spid="27" grpId="0"/>
      <p:bldP spid="3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681369"/>
            <a:ext cx="12436475" cy="2556324"/>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22" name="Rectangle 21"/>
          <p:cNvSpPr/>
          <p:nvPr/>
        </p:nvSpPr>
        <p:spPr bwMode="auto">
          <a:xfrm>
            <a:off x="0" y="4237693"/>
            <a:ext cx="12436475" cy="275992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11" name="Rectangle 10"/>
          <p:cNvSpPr/>
          <p:nvPr/>
        </p:nvSpPr>
        <p:spPr bwMode="auto">
          <a:xfrm flipH="1">
            <a:off x="0" y="0"/>
            <a:ext cx="12471755" cy="7020986"/>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a:xfrm>
            <a:off x="324464" y="1249688"/>
            <a:ext cx="9561553" cy="778675"/>
          </a:xfrm>
          <a:prstGeom prst="rect">
            <a:avLst/>
          </a:prstGeom>
        </p:spPr>
        <p:txBody>
          <a:bodyPr wrap="square">
            <a:spAutoFit/>
          </a:bodyPr>
          <a:lstStyle/>
          <a:p>
            <a:pPr>
              <a:lnSpc>
                <a:spcPct val="90000"/>
              </a:lnSpc>
              <a:spcAft>
                <a:spcPts val="612"/>
              </a:spcAft>
            </a:pPr>
            <a:r>
              <a:rPr lang="en-US" sz="2200" dirty="0">
                <a:solidFill>
                  <a:schemeClr val="bg1"/>
                </a:solidFill>
              </a:rPr>
              <a:t>Fast, easy, and lean dev-test environments in Azure.</a:t>
            </a:r>
          </a:p>
          <a:p>
            <a:pPr>
              <a:lnSpc>
                <a:spcPct val="90000"/>
              </a:lnSpc>
              <a:spcAft>
                <a:spcPts val="612"/>
              </a:spcAft>
            </a:pPr>
            <a:r>
              <a:rPr lang="en-US" sz="2200" dirty="0">
                <a:solidFill>
                  <a:schemeClr val="bg1"/>
                </a:solidFill>
              </a:rPr>
              <a:t>Specifically for your team. On demand.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37" y="2459883"/>
            <a:ext cx="9771554" cy="5226334"/>
          </a:xfrm>
          <a:prstGeom prst="rect">
            <a:avLst/>
          </a:prstGeom>
        </p:spPr>
      </p:pic>
      <p:sp>
        <p:nvSpPr>
          <p:cNvPr id="2" name="Title 1"/>
          <p:cNvSpPr>
            <a:spLocks noGrp="1"/>
          </p:cNvSpPr>
          <p:nvPr>
            <p:ph type="title"/>
          </p:nvPr>
        </p:nvSpPr>
        <p:spPr/>
        <p:txBody>
          <a:bodyPr/>
          <a:lstStyle/>
          <a:p>
            <a:r>
              <a:rPr lang="en-US" dirty="0">
                <a:solidFill>
                  <a:schemeClr val="bg1"/>
                </a:solidFill>
              </a:rPr>
              <a:t>Azure DevTest Labs</a:t>
            </a:r>
          </a:p>
        </p:txBody>
      </p:sp>
    </p:spTree>
    <p:extLst>
      <p:ext uri="{BB962C8B-B14F-4D97-AF65-F5344CB8AC3E}">
        <p14:creationId xmlns:p14="http://schemas.microsoft.com/office/powerpoint/2010/main" val="1424268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7" presetClass="exit" presetSubtype="1" fill="hold" grpId="0" nodeType="withEffect">
                                  <p:stCondLst>
                                    <p:cond delay="0"/>
                                  </p:stCondLst>
                                  <p:childTnLst>
                                    <p:anim calcmode="lin" valueType="num">
                                      <p:cBhvr>
                                        <p:cTn id="12" dur="500"/>
                                        <p:tgtEl>
                                          <p:spTgt spid="20"/>
                                        </p:tgtEl>
                                        <p:attrNameLst>
                                          <p:attrName>ppt_x</p:attrName>
                                        </p:attrNameLst>
                                      </p:cBhvr>
                                      <p:tavLst>
                                        <p:tav tm="0">
                                          <p:val>
                                            <p:strVal val="ppt_x"/>
                                          </p:val>
                                        </p:tav>
                                        <p:tav tm="100000">
                                          <p:val>
                                            <p:strVal val="ppt_x"/>
                                          </p:val>
                                        </p:tav>
                                      </p:tavLst>
                                    </p:anim>
                                    <p:anim calcmode="lin" valueType="num">
                                      <p:cBhvr>
                                        <p:cTn id="13" dur="500"/>
                                        <p:tgtEl>
                                          <p:spTgt spid="20"/>
                                        </p:tgtEl>
                                        <p:attrNameLst>
                                          <p:attrName>ppt_y</p:attrName>
                                        </p:attrNameLst>
                                      </p:cBhvr>
                                      <p:tavLst>
                                        <p:tav tm="0">
                                          <p:val>
                                            <p:strVal val="ppt_y"/>
                                          </p:val>
                                        </p:tav>
                                        <p:tav tm="100000">
                                          <p:val>
                                            <p:strVal val="ppt_y-ppt_h/2"/>
                                          </p:val>
                                        </p:tav>
                                      </p:tavLst>
                                    </p:anim>
                                    <p:anim calcmode="lin" valueType="num">
                                      <p:cBhvr>
                                        <p:cTn id="14" dur="500"/>
                                        <p:tgtEl>
                                          <p:spTgt spid="20"/>
                                        </p:tgtEl>
                                        <p:attrNameLst>
                                          <p:attrName>ppt_w</p:attrName>
                                        </p:attrNameLst>
                                      </p:cBhvr>
                                      <p:tavLst>
                                        <p:tav tm="0">
                                          <p:val>
                                            <p:strVal val="ppt_w"/>
                                          </p:val>
                                        </p:tav>
                                        <p:tav tm="100000">
                                          <p:val>
                                            <p:strVal val="ppt_w"/>
                                          </p:val>
                                        </p:tav>
                                      </p:tavLst>
                                    </p:anim>
                                    <p:anim calcmode="lin" valueType="num">
                                      <p:cBhvr>
                                        <p:cTn id="15" dur="500"/>
                                        <p:tgtEl>
                                          <p:spTgt spid="20"/>
                                        </p:tgtEl>
                                        <p:attrNameLst>
                                          <p:attrName>ppt_h</p:attrName>
                                        </p:attrNameLst>
                                      </p:cBhvr>
                                      <p:tavLst>
                                        <p:tav tm="0">
                                          <p:val>
                                            <p:strVal val="ppt_h"/>
                                          </p:val>
                                        </p:tav>
                                        <p:tav tm="100000">
                                          <p:val>
                                            <p:fltVal val="0"/>
                                          </p:val>
                                        </p:tav>
                                      </p:tavLst>
                                    </p:anim>
                                    <p:set>
                                      <p:cBhvr>
                                        <p:cTn id="16" dur="1" fill="hold">
                                          <p:stCondLst>
                                            <p:cond delay="499"/>
                                          </p:stCondLst>
                                        </p:cTn>
                                        <p:tgtEl>
                                          <p:spTgt spid="20"/>
                                        </p:tgtEl>
                                        <p:attrNameLst>
                                          <p:attrName>style.visibility</p:attrName>
                                        </p:attrNameLst>
                                      </p:cBhvr>
                                      <p:to>
                                        <p:strVal val="hidden"/>
                                      </p:to>
                                    </p:set>
                                  </p:childTnLst>
                                </p:cTn>
                              </p:par>
                              <p:par>
                                <p:cTn id="17" presetID="17" presetClass="exit" presetSubtype="4" fill="hold" grpId="0" nodeType="withEffect">
                                  <p:stCondLst>
                                    <p:cond delay="0"/>
                                  </p:stCondLst>
                                  <p:childTnLst>
                                    <p:anim calcmode="lin" valueType="num">
                                      <p:cBhvr>
                                        <p:cTn id="18" dur="500"/>
                                        <p:tgtEl>
                                          <p:spTgt spid="22"/>
                                        </p:tgtEl>
                                        <p:attrNameLst>
                                          <p:attrName>ppt_x</p:attrName>
                                        </p:attrNameLst>
                                      </p:cBhvr>
                                      <p:tavLst>
                                        <p:tav tm="0">
                                          <p:val>
                                            <p:strVal val="ppt_x"/>
                                          </p:val>
                                        </p:tav>
                                        <p:tav tm="100000">
                                          <p:val>
                                            <p:strVal val="ppt_x"/>
                                          </p:val>
                                        </p:tav>
                                      </p:tavLst>
                                    </p:anim>
                                    <p:anim calcmode="lin" valueType="num">
                                      <p:cBhvr>
                                        <p:cTn id="19" dur="500"/>
                                        <p:tgtEl>
                                          <p:spTgt spid="22"/>
                                        </p:tgtEl>
                                        <p:attrNameLst>
                                          <p:attrName>ppt_y</p:attrName>
                                        </p:attrNameLst>
                                      </p:cBhvr>
                                      <p:tavLst>
                                        <p:tav tm="0">
                                          <p:val>
                                            <p:strVal val="ppt_y"/>
                                          </p:val>
                                        </p:tav>
                                        <p:tav tm="100000">
                                          <p:val>
                                            <p:strVal val="ppt_y+ppt_h/2"/>
                                          </p:val>
                                        </p:tav>
                                      </p:tavLst>
                                    </p:anim>
                                    <p:anim calcmode="lin" valueType="num">
                                      <p:cBhvr>
                                        <p:cTn id="20" dur="500"/>
                                        <p:tgtEl>
                                          <p:spTgt spid="22"/>
                                        </p:tgtEl>
                                        <p:attrNameLst>
                                          <p:attrName>ppt_w</p:attrName>
                                        </p:attrNameLst>
                                      </p:cBhvr>
                                      <p:tavLst>
                                        <p:tav tm="0">
                                          <p:val>
                                            <p:strVal val="ppt_w"/>
                                          </p:val>
                                        </p:tav>
                                        <p:tav tm="100000">
                                          <p:val>
                                            <p:strVal val="ppt_w"/>
                                          </p:val>
                                        </p:tav>
                                      </p:tavLst>
                                    </p:anim>
                                    <p:anim calcmode="lin" valueType="num">
                                      <p:cBhvr>
                                        <p:cTn id="21" dur="500"/>
                                        <p:tgtEl>
                                          <p:spTgt spid="22"/>
                                        </p:tgtEl>
                                        <p:attrNameLst>
                                          <p:attrName>ppt_h</p:attrName>
                                        </p:attrNameLst>
                                      </p:cBhvr>
                                      <p:tavLst>
                                        <p:tav tm="0">
                                          <p:val>
                                            <p:strVal val="ppt_h"/>
                                          </p:val>
                                        </p:tav>
                                        <p:tav tm="100000">
                                          <p:val>
                                            <p:fltVal val="0"/>
                                          </p:val>
                                        </p:tav>
                                      </p:tavLst>
                                    </p:anim>
                                    <p:set>
                                      <p:cBhvr>
                                        <p:cTn id="22" dur="1" fill="hold">
                                          <p:stCondLst>
                                            <p:cond delay="499"/>
                                          </p:stCondLst>
                                        </p:cTn>
                                        <p:tgtEl>
                                          <p:spTgt spid="22"/>
                                        </p:tgtEl>
                                        <p:attrNameLst>
                                          <p:attrName>style.visibility</p:attrName>
                                        </p:attrNameLst>
                                      </p:cBhvr>
                                      <p:to>
                                        <p:strVal val="hidden"/>
                                      </p:to>
                                    </p:set>
                                  </p:childTnLst>
                                </p:cTn>
                              </p:par>
                              <p:par>
                                <p:cTn id="23" presetID="16" presetClass="entr" presetSubtype="4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Horizontal)">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1" grpId="0" animBg="1"/>
      <p:bldP spid="5" grpId="0"/>
      <p:bldP spid="2" grpId="0"/>
    </p:bldLst>
  </p:timing>
</p:sld>
</file>

<file path=ppt/theme/theme1.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24DFED99F65546BCB6C1289B454770" ma:contentTypeVersion="3" ma:contentTypeDescription="Create a new document." ma:contentTypeScope="" ma:versionID="0d62b04c6835d5ddc5aadabbfc6a7cdb">
  <xsd:schema xmlns:xsd="http://www.w3.org/2001/XMLSchema" xmlns:xs="http://www.w3.org/2001/XMLSchema" xmlns:p="http://schemas.microsoft.com/office/2006/metadata/properties" xmlns:ns2="2ea8513e-ca77-4223-91d5-a99abe791793" targetNamespace="http://schemas.microsoft.com/office/2006/metadata/properties" ma:root="true" ma:fieldsID="105135025282d4e73e9ce2cc8f637ace" ns2:_="">
    <xsd:import namespace="2ea8513e-ca77-4223-91d5-a99abe791793"/>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a8513e-ca77-4223-91d5-a99abe79179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ea8513e-ca77-4223-91d5-a99abe791793">
      <UserInfo>
        <DisplayName>Alex Belotserkovskiy</DisplayName>
        <AccountId>12463</AccountId>
        <AccountType/>
      </UserInfo>
      <UserInfo>
        <DisplayName>Jung Hun Lee</DisplayName>
        <AccountId>12464</AccountId>
        <AccountType/>
      </UserInfo>
      <UserInfo>
        <DisplayName>Abhishek Mehra</DisplayName>
        <AccountId>12465</AccountId>
        <AccountType/>
      </UserInfo>
      <UserInfo>
        <DisplayName>Robb Dilallo</DisplayName>
        <AccountId>5588</AccountId>
        <AccountType/>
      </UserInfo>
      <UserInfo>
        <DisplayName>Masaki Kato</DisplayName>
        <AccountId>12466</AccountId>
        <AccountType/>
      </UserInfo>
      <UserInfo>
        <DisplayName>Kevin Dillon</DisplayName>
        <AccountId>12467</AccountId>
        <AccountType/>
      </UserInfo>
      <UserInfo>
        <DisplayName>Krishnachytanya Ayyagari (KC)</DisplayName>
        <AccountId>12535</AccountId>
        <AccountType/>
      </UserInfo>
      <UserInfo>
        <DisplayName>Vasudeva Venkateshaiah</DisplayName>
        <AccountId>12795</AccountId>
        <AccountType/>
      </UserInfo>
      <UserInfo>
        <DisplayName>Yusuf Rangwala</DisplayName>
        <AccountId>12796</AccountId>
        <AccountType/>
      </UserInfo>
      <UserInfo>
        <DisplayName>Pablo Tloupakis</DisplayName>
        <AccountId>12896</AccountId>
        <AccountType/>
      </UserInfo>
      <UserInfo>
        <DisplayName>Jitesh Shetty</DisplayName>
        <AccountId>12899</AccountId>
        <AccountType/>
      </UserInfo>
      <UserInfo>
        <DisplayName>Luís Silva</DisplayName>
        <AccountId>12978</AccountId>
        <AccountType/>
      </UserInfo>
      <UserInfo>
        <DisplayName>Simon Gurevich</DisplayName>
        <AccountId>13004</AccountId>
        <AccountType/>
      </UserInfo>
      <UserInfo>
        <DisplayName>Karl Kuhnhausen</DisplayName>
        <AccountId>13005</AccountId>
        <AccountType/>
      </UserInfo>
      <UserInfo>
        <DisplayName>Neil Mackenzie</DisplayName>
        <AccountId>13006</AccountId>
        <AccountType/>
      </UserInfo>
      <UserInfo>
        <DisplayName>Okan Gurer</DisplayName>
        <AccountId>13007</AccountId>
        <AccountType/>
      </UserInfo>
      <UserInfo>
        <DisplayName>Piotr Dragowski</DisplayName>
        <AccountId>13008</AccountId>
        <AccountType/>
      </UserInfo>
      <UserInfo>
        <DisplayName>Mike Richter</DisplayName>
        <AccountId>13009</AccountId>
        <AccountType/>
      </UserInfo>
      <UserInfo>
        <DisplayName>Takeshi Katano</DisplayName>
        <AccountId>13013</AccountId>
        <AccountType/>
      </UserInfo>
      <UserInfo>
        <DisplayName>Luis Bergstrom</DisplayName>
        <AccountId>13015</AccountId>
        <AccountType/>
      </UserInfo>
      <UserInfo>
        <DisplayName>Clive Graven</DisplayName>
        <AccountId>13016</AccountId>
        <AccountType/>
      </UserInfo>
      <UserInfo>
        <DisplayName>Tatiana Lavrentieva</DisplayName>
        <AccountId>13017</AccountId>
        <AccountType/>
      </UserInfo>
      <UserInfo>
        <DisplayName>Larry Wall (PREMIER DEV)</DisplayName>
        <AccountId>13020</AccountId>
        <AccountType/>
      </UserInfo>
      <UserInfo>
        <DisplayName>Mehmet Aras</DisplayName>
        <AccountId>13026</AccountId>
        <AccountType/>
      </UserInfo>
      <UserInfo>
        <DisplayName>Anand Mohana Sasidharan</DisplayName>
        <AccountId>13027</AccountId>
        <AccountType/>
      </UserInfo>
      <UserInfo>
        <DisplayName>Ben Hummerstone</DisplayName>
        <AccountId>13028</AccountId>
        <AccountType/>
      </UserInfo>
      <UserInfo>
        <DisplayName>Morten Schioldan</DisplayName>
        <AccountId>13035</AccountId>
        <AccountType/>
      </UserInfo>
      <UserInfo>
        <DisplayName>Juan Carlos Zamora Sanchis</DisplayName>
        <AccountId>13039</AccountId>
        <AccountType/>
      </UserInfo>
      <UserInfo>
        <DisplayName>Miroslaw Burnejko</DisplayName>
        <AccountId>13051</AccountId>
        <AccountType/>
      </UserInfo>
      <UserInfo>
        <DisplayName>Praveen Veerath</DisplayName>
        <AccountId>13052</AccountId>
        <AccountType/>
      </UserInfo>
      <UserInfo>
        <DisplayName>Dennis Mulder</DisplayName>
        <AccountId>13116</AccountId>
        <AccountType/>
      </UserInfo>
      <UserInfo>
        <DisplayName>Andy Ball</DisplayName>
        <AccountId>13127</AccountId>
        <AccountType/>
      </UserInfo>
    </SharedWithUsers>
  </documentManagement>
</p:properties>
</file>

<file path=customXml/itemProps1.xml><?xml version="1.0" encoding="utf-8"?>
<ds:datastoreItem xmlns:ds="http://schemas.openxmlformats.org/officeDocument/2006/customXml" ds:itemID="{24C7BE1E-B8B2-4C49-9532-63ACC950A3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a8513e-ca77-4223-91d5-a99abe7917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E7D23E-339E-418D-8ABC-3ABD5FA199FB}">
  <ds:schemaRefs>
    <ds:schemaRef ds:uri="http://schemas.microsoft.com/sharepoint/v3/contenttype/forms"/>
  </ds:schemaRefs>
</ds:datastoreItem>
</file>

<file path=customXml/itemProps3.xml><?xml version="1.0" encoding="utf-8"?>
<ds:datastoreItem xmlns:ds="http://schemas.openxmlformats.org/officeDocument/2006/customXml" ds:itemID="{D248B832-DDE5-401F-B4EA-911D00293884}">
  <ds:schemaRefs>
    <ds:schemaRef ds:uri="http://purl.org/dc/elements/1.1/"/>
    <ds:schemaRef ds:uri="http://schemas.microsoft.com/office/2006/metadata/properties"/>
    <ds:schemaRef ds:uri="2ea8513e-ca77-4223-91d5-a99abe791793"/>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2013</Words>
  <Application>Microsoft Office PowerPoint</Application>
  <PresentationFormat>Custom</PresentationFormat>
  <Paragraphs>311</Paragraphs>
  <Slides>77</Slides>
  <Notes>63</Notes>
  <HiddenSlides>48</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77</vt:i4>
      </vt:variant>
    </vt:vector>
  </HeadingPairs>
  <TitlesOfParts>
    <vt:vector size="89" baseType="lpstr">
      <vt:lpstr>ＭＳ Ｐゴシック</vt:lpstr>
      <vt:lpstr>ＭＳ Ｐゴシック</vt:lpstr>
      <vt:lpstr>Arial</vt:lpstr>
      <vt:lpstr>Calibri</vt:lpstr>
      <vt:lpstr>Consolas</vt:lpstr>
      <vt:lpstr>Open Sans</vt:lpstr>
      <vt:lpstr>Segoe UI</vt:lpstr>
      <vt:lpstr>Segoe UI Light</vt:lpstr>
      <vt:lpstr>Times New Roman</vt:lpstr>
      <vt:lpstr>Wingdings</vt:lpstr>
      <vt:lpstr>Azure 2015</vt:lpstr>
      <vt:lpstr>GCIO Summit 2016 Template - White</vt:lpstr>
      <vt:lpstr>PowerPoint Presentation</vt:lpstr>
      <vt:lpstr>Azure DevTest Labs</vt:lpstr>
      <vt:lpstr>Quique Martínez</vt:lpstr>
      <vt:lpstr>We’re hiring for all our offices        send an email to qmartinez@plainconcepts.com</vt:lpstr>
      <vt:lpstr>PowerPoint Presentation</vt:lpstr>
      <vt:lpstr>Today…Azure DevTest Lab</vt:lpstr>
      <vt:lpstr>Challenges of running dev-test on premises</vt:lpstr>
      <vt:lpstr>Dev-test in the cloud: drivers and concerns </vt:lpstr>
      <vt:lpstr>Azure DevTest Labs</vt:lpstr>
      <vt:lpstr>Worry-free self-service</vt:lpstr>
      <vt:lpstr>Fast provisioning</vt:lpstr>
      <vt:lpstr>PowerPoint Presentation</vt:lpstr>
      <vt:lpstr>Integrate with your existing toolchain</vt:lpstr>
      <vt:lpstr>DevTest Labs Scenarios</vt:lpstr>
      <vt:lpstr>PowerPoint Presentation</vt:lpstr>
      <vt:lpstr>What’s in the demo:</vt:lpstr>
      <vt:lpstr>Create a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couple of minutes later…</vt:lpstr>
      <vt:lpstr>PowerPoint Presentation</vt:lpstr>
      <vt:lpstr>Set Policies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 Virtual Networks</vt:lpstr>
      <vt:lpstr>PowerPoint Presentation</vt:lpstr>
      <vt:lpstr>PowerPoint Presentation</vt:lpstr>
      <vt:lpstr>PowerPoint Presentation</vt:lpstr>
      <vt:lpstr>PowerPoint Presentation</vt:lpstr>
      <vt:lpstr>Configure Artifact Repositories</vt:lpstr>
      <vt:lpstr>PowerPoint Presentation</vt:lpstr>
      <vt:lpstr>PowerPoint Presentation</vt:lpstr>
      <vt:lpstr>PowerPoint Presentation</vt:lpstr>
      <vt:lpstr>PowerPoint Presentation</vt:lpstr>
      <vt:lpstr>Manage VM Bases</vt:lpstr>
      <vt:lpstr>PowerPoint Presentation</vt:lpstr>
      <vt:lpstr>PowerPoint Presentation</vt:lpstr>
      <vt:lpstr>PowerPoint Presentation</vt:lpstr>
      <vt:lpstr>Add Lab Users</vt:lpstr>
      <vt:lpstr>PowerPoint Presentation</vt:lpstr>
      <vt:lpstr>PowerPoint Presentation</vt:lpstr>
      <vt:lpstr>PowerPoint Presentation</vt:lpstr>
      <vt:lpstr>PowerPoint Presentation</vt:lpstr>
      <vt:lpstr>PowerPoint Presentation</vt:lpstr>
      <vt:lpstr>Create a 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 Existing VMs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seen today…</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Insights Customer Conversation Deck - Full Deck</dc:title>
  <dc:creator/>
  <cp:keywords/>
  <cp:lastModifiedBy/>
  <cp:revision>3</cp:revision>
  <dcterms:created xsi:type="dcterms:W3CDTF">2014-11-05T08:14:57Z</dcterms:created>
  <dcterms:modified xsi:type="dcterms:W3CDTF">2016-10-06T13:32:26Z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Order">
    <vt:r8>20729700</vt:r8>
  </property>
  <property fmtid="{D5CDD505-2E9C-101B-9397-08002B2CF9AE}" pid="4" name="_dlc_policyId">
    <vt:lpwstr/>
  </property>
  <property fmtid="{D5CDD505-2E9C-101B-9397-08002B2CF9AE}" pid="5" name="Region">
    <vt:lpwstr/>
  </property>
  <property fmtid="{D5CDD505-2E9C-101B-9397-08002B2CF9AE}" pid="6" name="Confidentiality">
    <vt:lpwstr>80;#customer ready|8986c41d-21c5-4f8f-8a12-ea4625b46858</vt:lpwstr>
  </property>
  <property fmtid="{D5CDD505-2E9C-101B-9397-08002B2CF9AE}" pid="7" name="ItemType">
    <vt:lpwstr>10849;#customer presentations|18e9ae94-e321-4eea-82d2-ad5b2f470f3c;#10178;#playbooks|f2fe2f8b-6d76-4d77-ab51-69c76130bda5;#20105;#Enterprise Campaign-in-a-Box|5be44a56-7d97-49d9-a0b1-5644a599714f;#12636;#core content|97da5641-e364-4415-923f-331e90ae0f00</vt:lpwstr>
  </property>
  <property fmtid="{D5CDD505-2E9C-101B-9397-08002B2CF9AE}" pid="8" name="ContentTypeId">
    <vt:lpwstr>0x0101003D24DFED99F65546BCB6C1289B454770</vt:lpwstr>
  </property>
  <property fmtid="{D5CDD505-2E9C-101B-9397-08002B2CF9AE}" pid="9" name="Product">
    <vt:lpwstr/>
  </property>
  <property fmtid="{D5CDD505-2E9C-101B-9397-08002B2CF9AE}" pid="10" name="Industries">
    <vt:lpwstr/>
  </property>
  <property fmtid="{D5CDD505-2E9C-101B-9397-08002B2CF9AE}" pid="11" name="Roles">
    <vt:lpwstr/>
  </property>
  <property fmtid="{D5CDD505-2E9C-101B-9397-08002B2CF9AE}" pid="12" name="Event1">
    <vt:lpwstr>217;#Unassigned|e51362f4-782c-41a8-bb7b-e0cfc8669933</vt:lpwstr>
  </property>
  <property fmtid="{D5CDD505-2E9C-101B-9397-08002B2CF9AE}" pid="13" name="Audience">
    <vt:lpwstr/>
  </property>
  <property fmtid="{D5CDD505-2E9C-101B-9397-08002B2CF9AE}" pid="14" name="SMSGDomain">
    <vt:lpwstr>19757;#STB Conversations Domain|ab3ceaba-e38a-46cd-ac14-3fcc9aa094c0;#16098;#Enterprise and Partner Group|b6e10940-8c6c-40cf-9dc4-c224c7da837a;#19685;#Microsoft Azure Domain|d600a391-d529-4311-892b-2c05c1ab2538;#20557;#Cloud and Enterprise|adc2fe87-c79a-4</vt:lpwstr>
  </property>
  <property fmtid="{D5CDD505-2E9C-101B-9397-08002B2CF9AE}" pid="15" name="Competitors">
    <vt:lpwstr/>
  </property>
  <property fmtid="{D5CDD505-2E9C-101B-9397-08002B2CF9AE}" pid="16" name="ItemRetentionFormula">
    <vt:lpwstr/>
  </property>
  <property fmtid="{D5CDD505-2E9C-101B-9397-08002B2CF9AE}" pid="17" name="BusinessArchitecture">
    <vt:lpwstr>19399;#Cloud Platform|ec248454-62d9-485e-995d-0cfad61f7f4c;#10058;#New Conversation|5ae50351-4e19-465d-a34a-e592b7a56769;#19760;#Unlock Insights on Any Data|16b929ac-254f-441f-92d5-a2425c6763c0;#18516;#data storage|a13490c1-eb4d-4d25-947b-b64854d4596a;#20</vt:lpwstr>
  </property>
  <property fmtid="{D5CDD505-2E9C-101B-9397-08002B2CF9AE}" pid="18" name="SMSGTags">
    <vt:lpwstr/>
  </property>
  <property fmtid="{D5CDD505-2E9C-101B-9397-08002B2CF9AE}" pid="19" name="Products">
    <vt:lpwstr>10899;#Microsoft Office|3a4e9862-cdce-4bdc-8664-91038e3eb1e9;#10237;#Microsoft SQL Server|261ba873-f3ab-420e-96d6-e3004596a551;#10921;#Microsoft Azure|669a3112-5edf-444b-a003-630063601f07;#10314;#Windows Server|ca5543fc-6710-4f1f-bdee-81c42361029e;#20339;</vt:lpwstr>
  </property>
  <property fmtid="{D5CDD505-2E9C-101B-9397-08002B2CF9AE}" pid="20" name="_dlc_DocIdItemGuid">
    <vt:lpwstr>403dfccc-3b46-4cfc-95dc-b0a88bd11137</vt:lpwstr>
  </property>
  <property fmtid="{D5CDD505-2E9C-101B-9397-08002B2CF9AE}" pid="21" name="EnterpriseDomainTags">
    <vt:lpwstr>14526;#Enterprise and Partner Group|b6e10940-8c6c-40cf-9dc4-c224c7da837a;#10747;#enterprise campaign in a box|39675275-15e7-44be-8b31-69c9953e6a39;#20517;#Insights Campaign|b5d6e11c-91ef-41ee-9bd8-5846b75485cc</vt:lpwstr>
  </property>
  <property fmtid="{D5CDD505-2E9C-101B-9397-08002B2CF9AE}" pid="22" name="Partners">
    <vt:lpwstr/>
  </property>
  <property fmtid="{D5CDD505-2E9C-101B-9397-08002B2CF9AE}" pid="23" name="Segments">
    <vt:lpwstr/>
  </property>
  <property fmtid="{D5CDD505-2E9C-101B-9397-08002B2CF9AE}" pid="24" name="ActivitiesAndPrograms">
    <vt:lpwstr>10747;#enterprise campaign in a box|39675275-15e7-44be-8b31-69c9953e6a39;#19590;#Cloud OS Campaign|1cbb1ac2-faeb-49e0-b8fa-b1da774b985c</vt:lpwstr>
  </property>
  <property fmtid="{D5CDD505-2E9C-101B-9397-08002B2CF9AE}" pid="25" name="WorkflowChangePath">
    <vt:lpwstr>d3765c0c-e2b5-4307-934b-d5d862e93ab3,10;d3765c0c-e2b5-4307-934b-d5d862e93ab3,21;d3765c0c-e2b5-4307-934b-d5d862e93ab3,24;d3765c0c-e2b5-4307-934b-d5d862e93ab3,27;d779f5e8-bb23-40fa-a1a5-97eb63737902,60;1fb2635a-68dc-46ab-be64-a3a681949ebe,98;1fb2635a-68dc-4</vt:lpwstr>
  </property>
  <property fmtid="{D5CDD505-2E9C-101B-9397-08002B2CF9AE}" pid="26" name="Groups">
    <vt:lpwstr>18442;#Cloud and Enterprise Marketing Group|4f75e184-e5aa-4234-a07f-b032d60df254;#18422;#Microsoft Azure Marketing|0958c357-5252-473f-8b4e-42f27525a99d</vt:lpwstr>
  </property>
  <property fmtid="{D5CDD505-2E9C-101B-9397-08002B2CF9AE}" pid="27" name="Topics">
    <vt:lpwstr>18246;#customer evidence|71fa8f13-9b39-493f-b78c-52fd35fdec75;#20050;#hub subset|c6bfd112-b986-4a0a-aa8d-90e767bfdfa6</vt:lpwstr>
  </property>
  <property fmtid="{D5CDD505-2E9C-101B-9397-08002B2CF9AE}" pid="28" name="LastUpdatedByBatchTagging">
    <vt:bool>true</vt:bool>
  </property>
  <property fmtid="{D5CDD505-2E9C-101B-9397-08002B2CF9AE}" pid="29" name="messageframeworktype">
    <vt:lpwstr/>
  </property>
  <property fmtid="{D5CDD505-2E9C-101B-9397-08002B2CF9AE}" pid="30" name="Languages">
    <vt:lpwstr/>
  </property>
  <property fmtid="{D5CDD505-2E9C-101B-9397-08002B2CF9AE}" pid="31" name="_docset_NoMedatataSyncRequired">
    <vt:lpwstr>False</vt:lpwstr>
  </property>
  <property fmtid="{D5CDD505-2E9C-101B-9397-08002B2CF9AE}" pid="32" name="SMSGTagsTaxHTField0">
    <vt:lpwstr/>
  </property>
  <property fmtid="{D5CDD505-2E9C-101B-9397-08002B2CF9AE}" pid="33" name="IsMyDocuments">
    <vt:bool>true</vt:bool>
  </property>
  <property fmtid="{D5CDD505-2E9C-101B-9397-08002B2CF9AE}" pid="34" name="Audiences">
    <vt:lpwstr>10077;#IT decision makers|9b4e6e74-580c-4c34-b4d3-48674047e67e;#10254;#enterprise|7be59b63-9a97-4305-8844-189a14408896</vt:lpwstr>
  </property>
</Properties>
</file>